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8"/>
  </p:notesMasterIdLst>
  <p:sldIdLst>
    <p:sldId id="298" r:id="rId3"/>
    <p:sldId id="301" r:id="rId4"/>
    <p:sldId id="302" r:id="rId5"/>
    <p:sldId id="300" r:id="rId6"/>
    <p:sldId id="303" r:id="rId7"/>
    <p:sldId id="304" r:id="rId8"/>
    <p:sldId id="286" r:id="rId9"/>
    <p:sldId id="287" r:id="rId10"/>
    <p:sldId id="288" r:id="rId11"/>
    <p:sldId id="289" r:id="rId12"/>
    <p:sldId id="290" r:id="rId13"/>
    <p:sldId id="291" r:id="rId14"/>
    <p:sldId id="257" r:id="rId15"/>
    <p:sldId id="258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83" r:id="rId28"/>
    <p:sldId id="281" r:id="rId29"/>
    <p:sldId id="284" r:id="rId30"/>
    <p:sldId id="282" r:id="rId31"/>
    <p:sldId id="285" r:id="rId32"/>
    <p:sldId id="276" r:id="rId33"/>
    <p:sldId id="277" r:id="rId34"/>
    <p:sldId id="278" r:id="rId35"/>
    <p:sldId id="279" r:id="rId36"/>
    <p:sldId id="28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C4802-56C8-4D46-B6DE-72D86369611D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856A5-3713-47AC-8AC4-7D72BC762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5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0D4D436E-2D3F-4401-83CE-9647087CF4EF}" type="slidenum">
              <a:rPr lang="es-ES">
                <a:latin typeface="Arial" charset="0"/>
              </a:rPr>
              <a:pPr eaLnBrk="1" hangingPunct="1"/>
              <a:t>13</a:t>
            </a:fld>
            <a:endParaRPr lang="es-ES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079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0D4D436E-2D3F-4401-83CE-9647087CF4EF}" type="slidenum">
              <a:rPr lang="es-ES">
                <a:latin typeface="Arial" charset="0"/>
              </a:rPr>
              <a:pPr eaLnBrk="1" hangingPunct="1"/>
              <a:t>14</a:t>
            </a:fld>
            <a:endParaRPr lang="es-ES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726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4F48-4399-437E-8300-9281A7B0917D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9987-D88C-44A3-AFB6-F89BC31926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4F48-4399-437E-8300-9281A7B0917D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9987-D88C-44A3-AFB6-F89BC31926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4F48-4399-437E-8300-9281A7B0917D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9987-D88C-44A3-AFB6-F89BC31926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CDED-D14F-4DDF-BC5A-46F45DD3CF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8FFC-07D2-428B-AA1A-049C1502B8D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10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CDED-D14F-4DDF-BC5A-46F45DD3CF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8FFC-07D2-428B-AA1A-049C1502B8D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13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CDED-D14F-4DDF-BC5A-46F45DD3CF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8FFC-07D2-428B-AA1A-049C1502B8D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9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CDED-D14F-4DDF-BC5A-46F45DD3CF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8FFC-07D2-428B-AA1A-049C1502B8D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18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CDED-D14F-4DDF-BC5A-46F45DD3CF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8FFC-07D2-428B-AA1A-049C1502B8D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74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CDED-D14F-4DDF-BC5A-46F45DD3CF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8FFC-07D2-428B-AA1A-049C1502B8D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48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CDED-D14F-4DDF-BC5A-46F45DD3CF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8FFC-07D2-428B-AA1A-049C1502B8D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338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CDED-D14F-4DDF-BC5A-46F45DD3CF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8FFC-07D2-428B-AA1A-049C1502B8D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36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4F48-4399-437E-8300-9281A7B0917D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9987-D88C-44A3-AFB6-F89BC31926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CDED-D14F-4DDF-BC5A-46F45DD3CF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8FFC-07D2-428B-AA1A-049C1502B8D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85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CDED-D14F-4DDF-BC5A-46F45DD3CF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8FFC-07D2-428B-AA1A-049C1502B8D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65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CDED-D14F-4DDF-BC5A-46F45DD3CF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8FFC-07D2-428B-AA1A-049C1502B8D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7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4F48-4399-437E-8300-9281A7B0917D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9987-D88C-44A3-AFB6-F89BC31926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4F48-4399-437E-8300-9281A7B0917D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9987-D88C-44A3-AFB6-F89BC31926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4F48-4399-437E-8300-9281A7B0917D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9987-D88C-44A3-AFB6-F89BC31926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4F48-4399-437E-8300-9281A7B0917D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9987-D88C-44A3-AFB6-F89BC31926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4F48-4399-437E-8300-9281A7B0917D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9987-D88C-44A3-AFB6-F89BC31926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4F48-4399-437E-8300-9281A7B0917D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EA9987-D88C-44A3-AFB6-F89BC31926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4F48-4399-437E-8300-9281A7B0917D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9987-D88C-44A3-AFB6-F89BC31926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1434F48-4399-437E-8300-9281A7B0917D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5EA9987-D88C-44A3-AFB6-F89BC31926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CCDED-D14F-4DDF-BC5A-46F45DD3C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68FFC-07D2-428B-AA1A-049C1502B8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7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f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f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tugas%20diagram.doc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us/dictionary/english/facing" TargetMode="External"/><Relationship Id="rId13" Type="http://schemas.openxmlformats.org/officeDocument/2006/relationships/hyperlink" Target="https://dictionary.cambridge.org/us/dictionary/english/travel" TargetMode="External"/><Relationship Id="rId3" Type="http://schemas.openxmlformats.org/officeDocument/2006/relationships/hyperlink" Target="https://dictionary.cambridge.org/us/dictionary/english/arm" TargetMode="External"/><Relationship Id="rId7" Type="http://schemas.openxmlformats.org/officeDocument/2006/relationships/hyperlink" Target="https://dictionary.cambridge.org/us/dictionary/english/hand" TargetMode="External"/><Relationship Id="rId12" Type="http://schemas.openxmlformats.org/officeDocument/2006/relationships/hyperlink" Target="https://dictionary.cambridge.org/us/dictionary/english/focus" TargetMode="External"/><Relationship Id="rId2" Type="http://schemas.openxmlformats.org/officeDocument/2006/relationships/hyperlink" Target="https://dictionary.cambridge.org/us/dictionary/english/hi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ictionary.cambridge.org/us/dictionary/english/body" TargetMode="External"/><Relationship Id="rId11" Type="http://schemas.openxmlformats.org/officeDocument/2006/relationships/hyperlink" Target="https://dictionary.cambridge.org/us/dictionary/english/player" TargetMode="External"/><Relationship Id="rId5" Type="http://schemas.openxmlformats.org/officeDocument/2006/relationships/hyperlink" Target="https://dictionary.cambridge.org/us/dictionary/english/across" TargetMode="External"/><Relationship Id="rId10" Type="http://schemas.openxmlformats.org/officeDocument/2006/relationships/hyperlink" Target="https://dictionary.cambridge.org/us/dictionary/english/score" TargetMode="External"/><Relationship Id="rId4" Type="http://schemas.openxmlformats.org/officeDocument/2006/relationships/hyperlink" Target="https://dictionary.cambridge.org/us/dictionary/english/brought" TargetMode="External"/><Relationship Id="rId9" Type="http://schemas.openxmlformats.org/officeDocument/2006/relationships/hyperlink" Target="https://dictionary.cambridge.org/us/dictionary/english/direction" TargetMode="External"/><Relationship Id="rId14" Type="http://schemas.openxmlformats.org/officeDocument/2006/relationships/hyperlink" Target="https://dictionary.cambridge.org/us/dictionary/english/lon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file:///E:\DOSEN\CLIL%20IALF%20(Bali%202018%20inggris)\CLIL%20session%20healthy%20food.mp4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us/dictionary/english/team" TargetMode="External"/><Relationship Id="rId3" Type="http://schemas.openxmlformats.org/officeDocument/2006/relationships/hyperlink" Target="https://dictionary.cambridge.org/us/dictionary/english/kick" TargetMode="External"/><Relationship Id="rId7" Type="http://schemas.openxmlformats.org/officeDocument/2006/relationships/hyperlink" Target="https://dictionary.cambridge.org/us/dictionary/english/your" TargetMode="External"/><Relationship Id="rId2" Type="http://schemas.openxmlformats.org/officeDocument/2006/relationships/hyperlink" Target="https://dictionary.cambridge.org/us/dictionary/english/ac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ictionary.cambridge.org/us/dictionary/english/ball" TargetMode="External"/><Relationship Id="rId5" Type="http://schemas.openxmlformats.org/officeDocument/2006/relationships/hyperlink" Target="https://dictionary.cambridge.org/us/dictionary/english/hitting" TargetMode="External"/><Relationship Id="rId4" Type="http://schemas.openxmlformats.org/officeDocument/2006/relationships/hyperlink" Target="https://dictionary.cambridge.org/us/dictionary/english/thro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EBDA91-EAED-4398-8ED3-B1B94D4B7EEA}"/>
              </a:ext>
            </a:extLst>
          </p:cNvPr>
          <p:cNvSpPr/>
          <p:nvPr/>
        </p:nvSpPr>
        <p:spPr>
          <a:xfrm>
            <a:off x="341463" y="313033"/>
            <a:ext cx="18257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a. Anxiety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CE65C-B123-450B-9DDE-B67724408F6F}"/>
              </a:ext>
            </a:extLst>
          </p:cNvPr>
          <p:cNvSpPr/>
          <p:nvPr/>
        </p:nvSpPr>
        <p:spPr>
          <a:xfrm>
            <a:off x="336375" y="1563238"/>
            <a:ext cx="2791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b. Visualization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75A3C-4BB4-4013-8E7C-63490E5768DD}"/>
              </a:ext>
            </a:extLst>
          </p:cNvPr>
          <p:cNvSpPr/>
          <p:nvPr/>
        </p:nvSpPr>
        <p:spPr>
          <a:xfrm>
            <a:off x="341463" y="2951240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c. Backhand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5B58F-88E9-458C-ADBB-3313D7DD04CA}"/>
              </a:ext>
            </a:extLst>
          </p:cNvPr>
          <p:cNvSpPr/>
          <p:nvPr/>
        </p:nvSpPr>
        <p:spPr>
          <a:xfrm>
            <a:off x="336375" y="4168808"/>
            <a:ext cx="1717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d. Deuce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9F5F7B-8F38-4BA4-A97A-31D3CA58969C}"/>
              </a:ext>
            </a:extLst>
          </p:cNvPr>
          <p:cNvSpPr/>
          <p:nvPr/>
        </p:nvSpPr>
        <p:spPr>
          <a:xfrm>
            <a:off x="336375" y="5589240"/>
            <a:ext cx="1489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e. Drive</a:t>
            </a:r>
          </a:p>
        </p:txBody>
      </p:sp>
      <p:pic>
        <p:nvPicPr>
          <p:cNvPr id="13" name="Picture 1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AEC0CF0-8866-4C84-80AF-DC335F815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243" y="97708"/>
            <a:ext cx="2535198" cy="14244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Icon&#10;&#10;Description automatically generated with low confidence">
            <a:extLst>
              <a:ext uri="{FF2B5EF4-FFF2-40B4-BE49-F238E27FC236}">
                <a16:creationId xmlns:a16="http://schemas.microsoft.com/office/drawing/2014/main" id="{D936F043-639B-46BA-B0DB-C69F4A02A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242" y="1776156"/>
            <a:ext cx="926594" cy="743714"/>
          </a:xfrm>
          <a:prstGeom prst="rect">
            <a:avLst/>
          </a:prstGeom>
        </p:spPr>
      </p:pic>
      <p:pic>
        <p:nvPicPr>
          <p:cNvPr id="18" name="Picture 17" descr="Icon&#10;&#10;Description automatically generated with low confidence">
            <a:extLst>
              <a:ext uri="{FF2B5EF4-FFF2-40B4-BE49-F238E27FC236}">
                <a16:creationId xmlns:a16="http://schemas.microsoft.com/office/drawing/2014/main" id="{9F607CFA-2E80-4A8E-98AA-E74844AF9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17" y="1776155"/>
            <a:ext cx="926594" cy="743714"/>
          </a:xfrm>
          <a:prstGeom prst="rect">
            <a:avLst/>
          </a:prstGeom>
        </p:spPr>
      </p:pic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6E7A800E-4555-4898-A3BE-0F6CB0D0B2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511" y="1756247"/>
            <a:ext cx="783531" cy="783531"/>
          </a:xfrm>
          <a:prstGeom prst="rect">
            <a:avLst/>
          </a:prstGeom>
        </p:spPr>
      </p:pic>
      <p:pic>
        <p:nvPicPr>
          <p:cNvPr id="21" name="Picture 20" descr="A picture containing person, standing, young&#10;&#10;Description automatically generated">
            <a:extLst>
              <a:ext uri="{FF2B5EF4-FFF2-40B4-BE49-F238E27FC236}">
                <a16:creationId xmlns:a16="http://schemas.microsoft.com/office/drawing/2014/main" id="{50D4E2AA-969C-41FE-9202-2B647B0609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242" y="2708920"/>
            <a:ext cx="1828800" cy="1255776"/>
          </a:xfrm>
          <a:prstGeom prst="rect">
            <a:avLst/>
          </a:prstGeom>
        </p:spPr>
      </p:pic>
      <p:pic>
        <p:nvPicPr>
          <p:cNvPr id="23" name="Picture 22" descr="A group of colorful dice&#10;&#10;Description automatically generated with medium confidence">
            <a:extLst>
              <a:ext uri="{FF2B5EF4-FFF2-40B4-BE49-F238E27FC236}">
                <a16:creationId xmlns:a16="http://schemas.microsoft.com/office/drawing/2014/main" id="{15321E40-D1D5-42F2-BC03-AFC64CB359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64" b="58579"/>
          <a:stretch/>
        </p:blipFill>
        <p:spPr>
          <a:xfrm>
            <a:off x="5220073" y="292423"/>
            <a:ext cx="512706" cy="760313"/>
          </a:xfrm>
          <a:prstGeom prst="rect">
            <a:avLst/>
          </a:prstGeom>
        </p:spPr>
      </p:pic>
      <p:pic>
        <p:nvPicPr>
          <p:cNvPr id="25" name="Picture 24" descr="A picture containing text, doll&#10;&#10;Description automatically generated">
            <a:extLst>
              <a:ext uri="{FF2B5EF4-FFF2-40B4-BE49-F238E27FC236}">
                <a16:creationId xmlns:a16="http://schemas.microsoft.com/office/drawing/2014/main" id="{B5CE8F42-3339-43BA-9A41-E9D4A89B24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24" y="4153746"/>
            <a:ext cx="1493515" cy="1324083"/>
          </a:xfrm>
          <a:prstGeom prst="rect">
            <a:avLst/>
          </a:prstGeom>
        </p:spPr>
      </p:pic>
      <p:pic>
        <p:nvPicPr>
          <p:cNvPr id="27" name="Picture 26" descr="A doll holding a tennis racket&#10;&#10;Description automatically generated">
            <a:extLst>
              <a:ext uri="{FF2B5EF4-FFF2-40B4-BE49-F238E27FC236}">
                <a16:creationId xmlns:a16="http://schemas.microsoft.com/office/drawing/2014/main" id="{DCC2EC4D-9855-4598-9DA7-A7A3769152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384" y="4911524"/>
            <a:ext cx="1464776" cy="1873903"/>
          </a:xfrm>
          <a:prstGeom prst="rect">
            <a:avLst/>
          </a:prstGeom>
        </p:spPr>
      </p:pic>
      <p:pic>
        <p:nvPicPr>
          <p:cNvPr id="29" name="Picture 28" descr="A group of colorful dice&#10;&#10;Description automatically generated with medium confidence">
            <a:extLst>
              <a:ext uri="{FF2B5EF4-FFF2-40B4-BE49-F238E27FC236}">
                <a16:creationId xmlns:a16="http://schemas.microsoft.com/office/drawing/2014/main" id="{59DF61EA-D07B-4279-980E-4B8E4E1CF7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0" r="64770" b="61279"/>
          <a:stretch/>
        </p:blipFill>
        <p:spPr>
          <a:xfrm>
            <a:off x="5113639" y="1756247"/>
            <a:ext cx="619140" cy="672644"/>
          </a:xfrm>
          <a:prstGeom prst="rect">
            <a:avLst/>
          </a:prstGeom>
        </p:spPr>
      </p:pic>
      <p:pic>
        <p:nvPicPr>
          <p:cNvPr id="30" name="Picture 29" descr="A group of colorful dice&#10;&#10;Description automatically generated with medium confidence">
            <a:extLst>
              <a:ext uri="{FF2B5EF4-FFF2-40B4-BE49-F238E27FC236}">
                <a16:creationId xmlns:a16="http://schemas.microsoft.com/office/drawing/2014/main" id="{83725D83-E884-48A9-96DB-E3AB4ED914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4" r="44737" b="58579"/>
          <a:stretch/>
        </p:blipFill>
        <p:spPr>
          <a:xfrm>
            <a:off x="5225187" y="2967121"/>
            <a:ext cx="619140" cy="791531"/>
          </a:xfrm>
          <a:prstGeom prst="rect">
            <a:avLst/>
          </a:prstGeom>
        </p:spPr>
      </p:pic>
      <p:pic>
        <p:nvPicPr>
          <p:cNvPr id="31" name="Picture 30" descr="A group of colorful dice&#10;&#10;Description automatically generated with medium confidence">
            <a:extLst>
              <a:ext uri="{FF2B5EF4-FFF2-40B4-BE49-F238E27FC236}">
                <a16:creationId xmlns:a16="http://schemas.microsoft.com/office/drawing/2014/main" id="{2EF28098-AF9C-4AD5-A737-86BA904845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9" r="23274" b="58579"/>
          <a:stretch/>
        </p:blipFill>
        <p:spPr>
          <a:xfrm>
            <a:off x="4355976" y="4412540"/>
            <a:ext cx="585564" cy="816660"/>
          </a:xfrm>
          <a:prstGeom prst="rect">
            <a:avLst/>
          </a:prstGeom>
        </p:spPr>
      </p:pic>
      <p:pic>
        <p:nvPicPr>
          <p:cNvPr id="32" name="Picture 31" descr="A group of colorful dice&#10;&#10;Description automatically generated with medium confidence">
            <a:extLst>
              <a:ext uri="{FF2B5EF4-FFF2-40B4-BE49-F238E27FC236}">
                <a16:creationId xmlns:a16="http://schemas.microsoft.com/office/drawing/2014/main" id="{4A41B753-A1F2-4228-AF27-5FBDFF414D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16" b="58579"/>
          <a:stretch/>
        </p:blipFill>
        <p:spPr>
          <a:xfrm>
            <a:off x="6890217" y="5616841"/>
            <a:ext cx="619140" cy="7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18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Make a group &amp; answer the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Kevin better than </a:t>
            </a:r>
            <a:r>
              <a:rPr lang="en-US" dirty="0" err="1"/>
              <a:t>Henrikho</a:t>
            </a:r>
            <a:r>
              <a:rPr lang="en-US" dirty="0"/>
              <a:t>?, as you know, </a:t>
            </a:r>
            <a:r>
              <a:rPr lang="en-US" dirty="0" err="1"/>
              <a:t>Henrikho</a:t>
            </a:r>
            <a:r>
              <a:rPr lang="en-US" dirty="0"/>
              <a:t> played badminton before Kevin did?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300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1" y="908720"/>
            <a:ext cx="8928645" cy="464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795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7" y="332656"/>
            <a:ext cx="7977313" cy="500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5391888"/>
            <a:ext cx="5136981" cy="4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12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526927"/>
            <a:ext cx="7772400" cy="14700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sz="15000" b="1" dirty="0">
                <a:latin typeface="Batik Regular" pitchFamily="2" charset="0"/>
              </a:rPr>
              <a:t>CLIL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357315"/>
            <a:ext cx="8642350" cy="2015901"/>
          </a:xfrm>
        </p:spPr>
        <p:txBody>
          <a:bodyPr wrap="none">
            <a:norm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4400" b="1" i="1" dirty="0">
                <a:latin typeface="Batik Regular" pitchFamily="2" charset="0"/>
              </a:rPr>
              <a:t>Content</a:t>
            </a:r>
            <a:r>
              <a:rPr lang="es-ES_tradnl" sz="4400" b="1" i="1" dirty="0">
                <a:latin typeface="Batik Regular" pitchFamily="2" charset="0"/>
              </a:rPr>
              <a:t> </a:t>
            </a:r>
            <a:r>
              <a:rPr lang="en-GB" sz="4400" b="1" i="1" dirty="0">
                <a:latin typeface="Batik Regular" pitchFamily="2" charset="0"/>
              </a:rPr>
              <a:t>and</a:t>
            </a:r>
            <a:r>
              <a:rPr lang="es-ES_tradnl" sz="4400" b="1" i="1" dirty="0">
                <a:latin typeface="Batik Regular" pitchFamily="2" charset="0"/>
              </a:rPr>
              <a:t> </a:t>
            </a:r>
            <a:r>
              <a:rPr lang="en-GB" sz="4400" b="1" i="1" dirty="0">
                <a:latin typeface="Batik Regular" pitchFamily="2" charset="0"/>
              </a:rPr>
              <a:t>language</a:t>
            </a:r>
            <a:r>
              <a:rPr lang="es-ES_tradnl" sz="4400" b="1" i="1" dirty="0">
                <a:latin typeface="Batik Regular" pitchFamily="2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4400" b="1" i="1" dirty="0">
                <a:latin typeface="Batik Regular" pitchFamily="2" charset="0"/>
              </a:rPr>
              <a:t>integrated</a:t>
            </a:r>
            <a:r>
              <a:rPr lang="es-ES_tradnl" sz="4400" b="1" i="1" dirty="0">
                <a:latin typeface="Batik Regular" pitchFamily="2" charset="0"/>
              </a:rPr>
              <a:t> </a:t>
            </a:r>
            <a:r>
              <a:rPr lang="en-GB" sz="4400" b="1" i="1" dirty="0">
                <a:latin typeface="Batik Regular" pitchFamily="2" charset="0"/>
              </a:rPr>
              <a:t>learning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8440" y="5877272"/>
            <a:ext cx="3395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Donny </a:t>
            </a:r>
            <a:r>
              <a:rPr lang="en-US" b="1" dirty="0" err="1"/>
              <a:t>Wira</a:t>
            </a:r>
            <a:r>
              <a:rPr lang="en-US" b="1" dirty="0"/>
              <a:t> </a:t>
            </a:r>
            <a:r>
              <a:rPr lang="en-US" b="1" dirty="0" err="1"/>
              <a:t>Yudha</a:t>
            </a:r>
            <a:r>
              <a:rPr lang="en-US" b="1" dirty="0"/>
              <a:t> </a:t>
            </a:r>
            <a:r>
              <a:rPr lang="en-US" b="1" dirty="0" err="1"/>
              <a:t>Kusuma</a:t>
            </a:r>
            <a:r>
              <a:rPr lang="en-US" b="1" dirty="0"/>
              <a:t>, </a:t>
            </a:r>
            <a:r>
              <a:rPr lang="en-US" b="1" dirty="0" err="1"/>
              <a:t>Ph.D</a:t>
            </a:r>
            <a:endParaRPr lang="en-US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-36512" y="-27384"/>
            <a:ext cx="8208912" cy="1151997"/>
            <a:chOff x="-36512" y="-27384"/>
            <a:chExt cx="8208912" cy="1151997"/>
          </a:xfrm>
        </p:grpSpPr>
        <p:grpSp>
          <p:nvGrpSpPr>
            <p:cNvPr id="7" name="Group 6"/>
            <p:cNvGrpSpPr/>
            <p:nvPr/>
          </p:nvGrpSpPr>
          <p:grpSpPr>
            <a:xfrm>
              <a:off x="-36512" y="-27384"/>
              <a:ext cx="6315972" cy="1151997"/>
              <a:chOff x="-36512" y="-27384"/>
              <a:chExt cx="6315972" cy="1151997"/>
            </a:xfrm>
          </p:grpSpPr>
          <p:pic>
            <p:nvPicPr>
              <p:cNvPr id="1026" name="Picture 2" descr="D:\pictures\logobaru\Logo Transparan Warna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7384"/>
                <a:ext cx="864096" cy="11519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755576" y="188640"/>
                <a:ext cx="55238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u="sng" dirty="0">
                    <a:latin typeface="Batik Regular" pitchFamily="2" charset="0"/>
                  </a:rPr>
                  <a:t>Content and Language Integrated Learning</a:t>
                </a:r>
              </a:p>
              <a:p>
                <a:r>
                  <a:rPr lang="en-US" sz="1600" b="1" i="1" dirty="0">
                    <a:latin typeface="Batik Regular" pitchFamily="2" charset="0"/>
                  </a:rPr>
                  <a:t>Lembaga </a:t>
                </a:r>
                <a:r>
                  <a:rPr lang="en-US" sz="1600" b="1" i="1" dirty="0" err="1">
                    <a:latin typeface="Batik Regular" pitchFamily="2" charset="0"/>
                  </a:rPr>
                  <a:t>Pengembangan</a:t>
                </a:r>
                <a:r>
                  <a:rPr lang="en-US" sz="1600" b="1" i="1" dirty="0">
                    <a:latin typeface="Batik Regular" pitchFamily="2" charset="0"/>
                  </a:rPr>
                  <a:t> Pendidikan dan </a:t>
                </a:r>
                <a:r>
                  <a:rPr lang="en-US" sz="1600" b="1" i="1" dirty="0" err="1">
                    <a:latin typeface="Batik Regular" pitchFamily="2" charset="0"/>
                  </a:rPr>
                  <a:t>profesi</a:t>
                </a:r>
                <a:r>
                  <a:rPr lang="en-US" sz="1600" b="1" i="1" dirty="0">
                    <a:latin typeface="Batik Regular" pitchFamily="2" charset="0"/>
                  </a:rPr>
                  <a:t> (LP3)  UNNES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827584" y="1081192"/>
              <a:ext cx="734481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8769016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36512" y="-27384"/>
            <a:ext cx="8208912" cy="1151997"/>
            <a:chOff x="-36512" y="-27384"/>
            <a:chExt cx="8208912" cy="1151997"/>
          </a:xfrm>
        </p:grpSpPr>
        <p:grpSp>
          <p:nvGrpSpPr>
            <p:cNvPr id="7" name="Group 6"/>
            <p:cNvGrpSpPr/>
            <p:nvPr/>
          </p:nvGrpSpPr>
          <p:grpSpPr>
            <a:xfrm>
              <a:off x="-36512" y="-27384"/>
              <a:ext cx="6315972" cy="1151997"/>
              <a:chOff x="-36512" y="-27384"/>
              <a:chExt cx="6315972" cy="1151997"/>
            </a:xfrm>
          </p:grpSpPr>
          <p:pic>
            <p:nvPicPr>
              <p:cNvPr id="1026" name="Picture 2" descr="D:\pictures\logobaru\Logo Transparan Warna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7384"/>
                <a:ext cx="864096" cy="11519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755576" y="188640"/>
                <a:ext cx="55238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u="sng" dirty="0">
                    <a:latin typeface="Batik Regular" pitchFamily="2" charset="0"/>
                  </a:rPr>
                  <a:t>Content and Language Integrated Learning</a:t>
                </a:r>
              </a:p>
              <a:p>
                <a:r>
                  <a:rPr lang="en-US" sz="1600" b="1" i="1" dirty="0">
                    <a:latin typeface="Batik Regular" pitchFamily="2" charset="0"/>
                  </a:rPr>
                  <a:t>Lembaga </a:t>
                </a:r>
                <a:r>
                  <a:rPr lang="en-US" sz="1600" b="1" i="1" dirty="0" err="1">
                    <a:latin typeface="Batik Regular" pitchFamily="2" charset="0"/>
                  </a:rPr>
                  <a:t>Pengembangan</a:t>
                </a:r>
                <a:r>
                  <a:rPr lang="en-US" sz="1600" b="1" i="1" dirty="0">
                    <a:latin typeface="Batik Regular" pitchFamily="2" charset="0"/>
                  </a:rPr>
                  <a:t> Pendidikan dan </a:t>
                </a:r>
                <a:r>
                  <a:rPr lang="en-US" sz="1600" b="1" i="1" dirty="0" err="1">
                    <a:latin typeface="Batik Regular" pitchFamily="2" charset="0"/>
                  </a:rPr>
                  <a:t>profesi</a:t>
                </a:r>
                <a:r>
                  <a:rPr lang="en-US" sz="1600" b="1" i="1" dirty="0">
                    <a:latin typeface="Batik Regular" pitchFamily="2" charset="0"/>
                  </a:rPr>
                  <a:t> (LP3)  UNNES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827584" y="1081192"/>
              <a:ext cx="734481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3301614" y="1268760"/>
            <a:ext cx="252028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Introduction to CLIL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217276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Batik Regular" pitchFamily="2" charset="0"/>
              </a:rPr>
              <a:t>CLIL refers to situation where subjects, or parts of subjects, are taught through a foreign </a:t>
            </a:r>
          </a:p>
          <a:p>
            <a:r>
              <a:rPr lang="en-US" sz="2400" b="1" i="1" dirty="0">
                <a:latin typeface="Batik Regular" pitchFamily="2" charset="0"/>
              </a:rPr>
              <a:t>language with dual-focused aims, namely the learning of content, and the simultaneous </a:t>
            </a:r>
          </a:p>
          <a:p>
            <a:r>
              <a:rPr lang="en-US" sz="2400" b="1" i="1" dirty="0">
                <a:latin typeface="Batik Regular" pitchFamily="2" charset="0"/>
              </a:rPr>
              <a:t>learning of a foreign language (Marsh, 2002)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32040" y="4233839"/>
            <a:ext cx="34307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Batik Regular" pitchFamily="2" charset="0"/>
              </a:rPr>
              <a:t>COURSES: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i="1" dirty="0">
                <a:latin typeface="Batik Regular" pitchFamily="2" charset="0"/>
              </a:rPr>
              <a:t>Introduction of CLIL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i="1" dirty="0">
                <a:latin typeface="Batik Regular" pitchFamily="2" charset="0"/>
              </a:rPr>
              <a:t>Scaffolding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i="1" dirty="0">
                <a:latin typeface="Batik Regular" pitchFamily="2" charset="0"/>
              </a:rPr>
              <a:t>Lesson plan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i="1" dirty="0">
                <a:latin typeface="Batik Regular" pitchFamily="2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769770003"/>
      </p:ext>
    </p:extLst>
  </p:cSld>
  <p:clrMapOvr>
    <a:masterClrMapping/>
  </p:clrMapOvr>
  <p:transition spd="slow"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36512" y="-27384"/>
            <a:ext cx="8208912" cy="1151997"/>
            <a:chOff x="-36512" y="-27384"/>
            <a:chExt cx="8208912" cy="1151997"/>
          </a:xfrm>
        </p:grpSpPr>
        <p:grpSp>
          <p:nvGrpSpPr>
            <p:cNvPr id="12" name="Group 11"/>
            <p:cNvGrpSpPr/>
            <p:nvPr/>
          </p:nvGrpSpPr>
          <p:grpSpPr>
            <a:xfrm>
              <a:off x="-36512" y="-27384"/>
              <a:ext cx="5534668" cy="1151997"/>
              <a:chOff x="-36512" y="-27384"/>
              <a:chExt cx="5534668" cy="1151997"/>
            </a:xfrm>
          </p:grpSpPr>
          <p:pic>
            <p:nvPicPr>
              <p:cNvPr id="14" name="Picture 2" descr="D:\pictures\logobaru\Logo Transparan Warna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7384"/>
                <a:ext cx="864096" cy="11519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755576" y="188640"/>
                <a:ext cx="47425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u="sng" dirty="0">
                    <a:latin typeface="Batik Regular" pitchFamily="2" charset="0"/>
                  </a:rPr>
                  <a:t>Content and Language Integrated Learning</a:t>
                </a:r>
              </a:p>
              <a:p>
                <a:r>
                  <a:rPr lang="en-US" sz="1600" b="1" i="1" dirty="0">
                    <a:latin typeface="Batik Regular" pitchFamily="2" charset="0"/>
                  </a:rPr>
                  <a:t>Indonesia Australia Language Foundation (IALF) 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827584" y="1081192"/>
              <a:ext cx="734481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301614" y="1268760"/>
            <a:ext cx="252028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Introduction to CLIL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9512" y="1926124"/>
            <a:ext cx="8784976" cy="359110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CLIL </a:t>
            </a:r>
            <a:r>
              <a:rPr lang="en-US" sz="2400" dirty="0" err="1">
                <a:solidFill>
                  <a:schemeClr val="tx1"/>
                </a:solidFill>
              </a:rPr>
              <a:t>lebih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sekedar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mengajar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subjek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perkuliahan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menggunakan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bahasa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inggris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sering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disebut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kelas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imersi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bilingual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dirty="0">
                <a:solidFill>
                  <a:schemeClr val="tx1"/>
                </a:solidFill>
              </a:rPr>
              <a:t>bukan hanya mengajar dalam bahasa inggris daripada bahasa indonesia, konten diajarkan dengan dan melalui bahasa </a:t>
            </a:r>
            <a:r>
              <a:rPr lang="en-US" sz="2400" dirty="0">
                <a:solidFill>
                  <a:schemeClr val="tx1"/>
                </a:solidFill>
              </a:rPr>
              <a:t>I</a:t>
            </a:r>
            <a:r>
              <a:rPr lang="id-ID" sz="2400" dirty="0">
                <a:solidFill>
                  <a:schemeClr val="tx1"/>
                </a:solidFill>
              </a:rPr>
              <a:t>nggris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d-ID" sz="2400" b="1" dirty="0">
                <a:solidFill>
                  <a:schemeClr val="tx1"/>
                </a:solidFill>
              </a:rPr>
              <a:t>ini penting: </a:t>
            </a:r>
            <a:r>
              <a:rPr lang="id-ID" sz="2400" dirty="0">
                <a:solidFill>
                  <a:schemeClr val="tx1"/>
                </a:solidFill>
              </a:rPr>
              <a:t>konten masih menjadi fokus utama. </a:t>
            </a:r>
            <a:r>
              <a:rPr lang="en-US" sz="2400" dirty="0">
                <a:solidFill>
                  <a:schemeClr val="tx1"/>
                </a:solidFill>
              </a:rPr>
              <a:t>D</a:t>
            </a:r>
            <a:r>
              <a:rPr lang="id-ID" sz="2400" dirty="0">
                <a:solidFill>
                  <a:schemeClr val="tx1"/>
                </a:solidFill>
              </a:rPr>
              <a:t>i ruang kelas </a:t>
            </a:r>
            <a:r>
              <a:rPr lang="en-US" sz="2400" dirty="0">
                <a:solidFill>
                  <a:schemeClr val="tx1"/>
                </a:solidFill>
              </a:rPr>
              <a:t>CLIL</a:t>
            </a:r>
            <a:r>
              <a:rPr lang="id-ID" sz="2400" dirty="0">
                <a:solidFill>
                  <a:schemeClr val="tx1"/>
                </a:solidFill>
              </a:rPr>
              <a:t>, siswa adalah pembelajar aktif, bukan </a:t>
            </a:r>
            <a:r>
              <a:rPr lang="en-US" sz="2400" dirty="0" err="1">
                <a:solidFill>
                  <a:schemeClr val="tx1"/>
                </a:solidFill>
              </a:rPr>
              <a:t>pasif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87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6512" y="-27384"/>
            <a:ext cx="8208912" cy="1151997"/>
            <a:chOff x="-36512" y="-27384"/>
            <a:chExt cx="8208912" cy="1151997"/>
          </a:xfrm>
        </p:grpSpPr>
        <p:grpSp>
          <p:nvGrpSpPr>
            <p:cNvPr id="5" name="Group 4"/>
            <p:cNvGrpSpPr/>
            <p:nvPr/>
          </p:nvGrpSpPr>
          <p:grpSpPr>
            <a:xfrm>
              <a:off x="-36512" y="-27384"/>
              <a:ext cx="5534668" cy="1151997"/>
              <a:chOff x="-36512" y="-27384"/>
              <a:chExt cx="5534668" cy="1151997"/>
            </a:xfrm>
          </p:grpSpPr>
          <p:pic>
            <p:nvPicPr>
              <p:cNvPr id="7" name="Picture 2" descr="D:\pictures\logobaru\Logo Transparan Warna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7384"/>
                <a:ext cx="864096" cy="11519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55576" y="188640"/>
                <a:ext cx="47425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u="sng" dirty="0">
                    <a:latin typeface="Batik Regular" pitchFamily="2" charset="0"/>
                  </a:rPr>
                  <a:t>Content and Language Integrated Learning</a:t>
                </a:r>
              </a:p>
              <a:p>
                <a:r>
                  <a:rPr lang="en-US" sz="1600" b="1" i="1" dirty="0">
                    <a:latin typeface="Batik Regular" pitchFamily="2" charset="0"/>
                  </a:rPr>
                  <a:t>Indonesia Australia Language Foundation (IALF) 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827584" y="1081192"/>
              <a:ext cx="734481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29123"/>
              </p:ext>
            </p:extLst>
          </p:nvPr>
        </p:nvGraphicFramePr>
        <p:xfrm>
          <a:off x="179512" y="2132856"/>
          <a:ext cx="8856984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1" dirty="0"/>
                        <a:t>Content/</a:t>
                      </a:r>
                      <a:r>
                        <a:rPr lang="en-US" sz="1500" b="1" dirty="0" err="1"/>
                        <a:t>Konten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500" b="1" dirty="0"/>
                        <a:t>pokok bahasan - ini didahulukan, </a:t>
                      </a:r>
                      <a:r>
                        <a:rPr lang="id-ID" sz="1500" dirty="0"/>
                        <a:t>bisa jadi </a:t>
                      </a:r>
                      <a:r>
                        <a:rPr lang="en-US" sz="1500" dirty="0" err="1"/>
                        <a:t>sejarah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kalkulus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dsb</a:t>
                      </a:r>
                      <a:r>
                        <a:rPr lang="en-US" sz="1500" dirty="0"/>
                        <a:t>.</a:t>
                      </a:r>
                    </a:p>
                    <a:p>
                      <a:r>
                        <a:rPr lang="en-US" sz="1500" b="1" dirty="0"/>
                        <a:t>PRINSIP</a:t>
                      </a:r>
                      <a:r>
                        <a:rPr lang="en-US" sz="1500" b="1" baseline="0" dirty="0"/>
                        <a:t> UTAMA</a:t>
                      </a:r>
                      <a:r>
                        <a:rPr lang="en-US" sz="1500" baseline="0" dirty="0"/>
                        <a:t>, 3 </a:t>
                      </a:r>
                      <a:r>
                        <a:rPr lang="en-US" sz="1500" baseline="0" dirty="0" err="1"/>
                        <a:t>prinsip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yg</a:t>
                      </a:r>
                      <a:r>
                        <a:rPr lang="en-US" sz="1500" baseline="0" dirty="0"/>
                        <a:t> lain </a:t>
                      </a:r>
                      <a:r>
                        <a:rPr lang="en-US" sz="1500" baseline="0" dirty="0" err="1"/>
                        <a:t>berdasarkan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hal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ini</a:t>
                      </a:r>
                      <a:r>
                        <a:rPr lang="en-US" sz="1500" baseline="0" dirty="0"/>
                        <a:t>. CLIL </a:t>
                      </a:r>
                      <a:r>
                        <a:rPr lang="en-US" sz="1500" baseline="0" dirty="0" err="1"/>
                        <a:t>tidak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akan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berhasil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jika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="1" baseline="0" dirty="0" err="1"/>
                        <a:t>konten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tidak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jelas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b="1" kern="1200" dirty="0" err="1"/>
                        <a:t>Comunication</a:t>
                      </a:r>
                      <a:r>
                        <a:rPr lang="en-US" sz="1500" b="1" kern="1200" dirty="0"/>
                        <a:t>/</a:t>
                      </a:r>
                      <a:r>
                        <a:rPr lang="en-US" sz="1500" b="1" kern="1200" dirty="0" err="1"/>
                        <a:t>Komunikasi</a:t>
                      </a:r>
                      <a:r>
                        <a:rPr lang="en-US" sz="1500" b="1" kern="1200" dirty="0"/>
                        <a:t> </a:t>
                      </a:r>
                      <a:endParaRPr lang="en-US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500" b="1" dirty="0" err="1"/>
                        <a:t>Belajar</a:t>
                      </a:r>
                      <a:r>
                        <a:rPr lang="en-US" sz="1500" b="1" dirty="0"/>
                        <a:t> </a:t>
                      </a:r>
                      <a:r>
                        <a:rPr lang="en-US" sz="1500" b="1" dirty="0" err="1"/>
                        <a:t>bahasa</a:t>
                      </a:r>
                      <a:r>
                        <a:rPr lang="en-US" sz="1500" b="1" dirty="0"/>
                        <a:t> </a:t>
                      </a:r>
                      <a:r>
                        <a:rPr lang="en-US" sz="1500" b="1" dirty="0" err="1"/>
                        <a:t>dan</a:t>
                      </a:r>
                      <a:r>
                        <a:rPr lang="en-US" sz="1500" b="1" dirty="0"/>
                        <a:t> </a:t>
                      </a:r>
                      <a:r>
                        <a:rPr lang="en-US" sz="1500" b="1" dirty="0" err="1"/>
                        <a:t>penggunaannya</a:t>
                      </a:r>
                      <a:r>
                        <a:rPr lang="en-US" sz="1500" dirty="0"/>
                        <a:t>. </a:t>
                      </a:r>
                      <a:r>
                        <a:rPr lang="en-US" sz="1500" dirty="0" err="1"/>
                        <a:t>Termasuk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menulis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bicara</a:t>
                      </a:r>
                      <a:r>
                        <a:rPr lang="en-US" sz="1500" dirty="0"/>
                        <a:t>.</a:t>
                      </a:r>
                      <a:r>
                        <a:rPr lang="en-US" sz="1500" baseline="0" dirty="0"/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500" baseline="0" dirty="0" err="1"/>
                        <a:t>Mengurangi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i="1" baseline="0" dirty="0"/>
                        <a:t>Teacher Talking Time </a:t>
                      </a:r>
                      <a:r>
                        <a:rPr lang="en-US" sz="1500" baseline="0" dirty="0" err="1"/>
                        <a:t>dan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meningkatkan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interaksi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antar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siswa</a:t>
                      </a:r>
                      <a:endParaRPr lang="en-US" sz="1500" baseline="0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500" baseline="0" dirty="0"/>
                        <a:t>Area </a:t>
                      </a:r>
                      <a:r>
                        <a:rPr lang="en-US" sz="1500" baseline="0" dirty="0" err="1"/>
                        <a:t>komunikasi</a:t>
                      </a:r>
                      <a:r>
                        <a:rPr lang="en-US" sz="1500" baseline="0" dirty="0"/>
                        <a:t>: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500" b="1" baseline="0" dirty="0"/>
                        <a:t>     -BICS</a:t>
                      </a:r>
                      <a:r>
                        <a:rPr lang="en-US" sz="1500" baseline="0" dirty="0"/>
                        <a:t> (basic interpersonal communication skills): </a:t>
                      </a:r>
                      <a:r>
                        <a:rPr lang="en-US" sz="1500" baseline="0" dirty="0" err="1"/>
                        <a:t>sosial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dan</a:t>
                      </a:r>
                      <a:r>
                        <a:rPr lang="en-US" sz="1500" baseline="0" dirty="0"/>
                        <a:t>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500" baseline="0" dirty="0"/>
                        <a:t>                                                                                        </a:t>
                      </a:r>
                      <a:r>
                        <a:rPr lang="en-US" sz="1500" baseline="0" dirty="0" err="1"/>
                        <a:t>percakapan</a:t>
                      </a:r>
                      <a:endParaRPr lang="en-US" sz="1500" baseline="0" dirty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500" b="1" baseline="0" dirty="0"/>
                        <a:t>     -CALP</a:t>
                      </a:r>
                      <a:r>
                        <a:rPr lang="en-US" sz="1500" baseline="0" dirty="0"/>
                        <a:t> (cognitive academic language proficiency): </a:t>
                      </a:r>
                      <a:r>
                        <a:rPr lang="en-US" sz="1500" baseline="0" dirty="0" err="1"/>
                        <a:t>bahasa</a:t>
                      </a:r>
                      <a:r>
                        <a:rPr lang="en-US" sz="1500" baseline="0" dirty="0"/>
                        <a:t>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500" baseline="0" dirty="0"/>
                        <a:t>                                                                                        </a:t>
                      </a:r>
                      <a:r>
                        <a:rPr lang="en-US" sz="1500" baseline="0" dirty="0" err="1"/>
                        <a:t>akademik</a:t>
                      </a:r>
                      <a:endParaRPr lang="en-US" sz="15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b="1" kern="1200" dirty="0"/>
                        <a:t>Cognition/</a:t>
                      </a:r>
                      <a:r>
                        <a:rPr lang="en-US" sz="1500" b="1" kern="1200" dirty="0" err="1"/>
                        <a:t>Kognisi</a:t>
                      </a:r>
                      <a:endParaRPr lang="en-US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500" dirty="0" err="1"/>
                        <a:t>Belajar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berpikir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dosen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memberikan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tantangan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pada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mahasiswa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dengan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ketrampilan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kognitif</a:t>
                      </a:r>
                      <a:endParaRPr lang="en-US" sz="1500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500" dirty="0" err="1"/>
                        <a:t>Kognisi</a:t>
                      </a:r>
                      <a:r>
                        <a:rPr lang="en-US" sz="1500" dirty="0"/>
                        <a:t>=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berpikir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kritis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dalam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memahami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konten</a:t>
                      </a:r>
                      <a:r>
                        <a:rPr lang="en-US" sz="1500" baseline="0" dirty="0"/>
                        <a:t>/</a:t>
                      </a:r>
                      <a:r>
                        <a:rPr lang="en-US" sz="1500" baseline="0" dirty="0" err="1"/>
                        <a:t>materi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untuk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memecahkan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masalah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dan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merefleksikan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hasil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belajar</a:t>
                      </a:r>
                      <a:endParaRPr lang="en-US" sz="1500" baseline="0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500" baseline="0" dirty="0"/>
                        <a:t>HOT (higher order thinking): creating, evaluating &amp; analyzing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500" baseline="0" dirty="0"/>
                        <a:t>LOT (lower order thinking): applying, understanding, remembering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b="1" kern="1200" dirty="0"/>
                        <a:t>Culture/</a:t>
                      </a:r>
                      <a:r>
                        <a:rPr lang="en-US" sz="1500" b="1" kern="1200" dirty="0" err="1"/>
                        <a:t>Budaya</a:t>
                      </a:r>
                      <a:r>
                        <a:rPr lang="en-US" sz="1500" b="1" kern="1200" dirty="0"/>
                        <a:t> </a:t>
                      </a:r>
                      <a:endParaRPr lang="en-US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500" dirty="0" err="1"/>
                        <a:t>Mempersiapkan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mahasiswa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dalam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berperan</a:t>
                      </a:r>
                      <a:r>
                        <a:rPr lang="en-US" sz="1500" dirty="0"/>
                        <a:t> di </a:t>
                      </a:r>
                      <a:r>
                        <a:rPr lang="en-US" sz="1500" dirty="0" err="1"/>
                        <a:t>masyarakat</a:t>
                      </a:r>
                      <a:endParaRPr lang="en-US" sz="1500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500" dirty="0" err="1"/>
                        <a:t>Belajar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dengan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budaya</a:t>
                      </a:r>
                      <a:r>
                        <a:rPr lang="en-US" sz="1500" baseline="0" dirty="0"/>
                        <a:t> yang </a:t>
                      </a:r>
                      <a:r>
                        <a:rPr lang="en-US" sz="1500" baseline="0" dirty="0" err="1"/>
                        <a:t>berbeda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65058" y="1340768"/>
            <a:ext cx="5800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itchFamily="34" charset="0"/>
              </a:rPr>
              <a:t>CLIL Principle (4C’s)</a:t>
            </a:r>
          </a:p>
        </p:txBody>
      </p:sp>
    </p:spTree>
    <p:extLst>
      <p:ext uri="{BB962C8B-B14F-4D97-AF65-F5344CB8AC3E}">
        <p14:creationId xmlns:p14="http://schemas.microsoft.com/office/powerpoint/2010/main" val="3007551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36512" y="-27384"/>
            <a:ext cx="8208912" cy="1151997"/>
            <a:chOff x="-36512" y="-27384"/>
            <a:chExt cx="8208912" cy="1151997"/>
          </a:xfrm>
        </p:grpSpPr>
        <p:grpSp>
          <p:nvGrpSpPr>
            <p:cNvPr id="12" name="Group 11"/>
            <p:cNvGrpSpPr/>
            <p:nvPr/>
          </p:nvGrpSpPr>
          <p:grpSpPr>
            <a:xfrm>
              <a:off x="-36512" y="-27384"/>
              <a:ext cx="5534668" cy="1151997"/>
              <a:chOff x="-36512" y="-27384"/>
              <a:chExt cx="5534668" cy="1151997"/>
            </a:xfrm>
          </p:grpSpPr>
          <p:pic>
            <p:nvPicPr>
              <p:cNvPr id="14" name="Picture 2" descr="D:\pictures\logobaru\Logo Transparan Warna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7384"/>
                <a:ext cx="864096" cy="11519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755576" y="188640"/>
                <a:ext cx="47425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u="sng" dirty="0">
                    <a:latin typeface="Batik Regular" pitchFamily="2" charset="0"/>
                  </a:rPr>
                  <a:t>Content and Language Integrated Learning</a:t>
                </a:r>
              </a:p>
              <a:p>
                <a:r>
                  <a:rPr lang="en-US" sz="1600" b="1" i="1" dirty="0">
                    <a:latin typeface="Batik Regular" pitchFamily="2" charset="0"/>
                  </a:rPr>
                  <a:t>Indonesia Australia Language Foundation (IALF) 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827584" y="1081192"/>
              <a:ext cx="734481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311860" y="1196752"/>
            <a:ext cx="252028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KOGNISI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7504" y="1988840"/>
            <a:ext cx="9036496" cy="3960440"/>
            <a:chOff x="107504" y="1988840"/>
            <a:chExt cx="9036496" cy="3960440"/>
          </a:xfrm>
        </p:grpSpPr>
        <p:pic>
          <p:nvPicPr>
            <p:cNvPr id="2051" name="Picture 3" descr="D:\pictures\bloom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988840"/>
              <a:ext cx="7776864" cy="3960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Up Arrow 1"/>
            <p:cNvSpPr/>
            <p:nvPr/>
          </p:nvSpPr>
          <p:spPr>
            <a:xfrm>
              <a:off x="107504" y="2276872"/>
              <a:ext cx="792088" cy="3528392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HOT</a:t>
              </a:r>
            </a:p>
          </p:txBody>
        </p:sp>
        <p:sp>
          <p:nvSpPr>
            <p:cNvPr id="3" name="Down Arrow 2"/>
            <p:cNvSpPr/>
            <p:nvPr/>
          </p:nvSpPr>
          <p:spPr>
            <a:xfrm>
              <a:off x="8532440" y="2276872"/>
              <a:ext cx="611560" cy="3384376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3283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ictures\blooms-wor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02" y="1340768"/>
            <a:ext cx="747967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36512" y="-27384"/>
            <a:ext cx="8208912" cy="1151997"/>
            <a:chOff x="-36512" y="-27384"/>
            <a:chExt cx="8208912" cy="1151997"/>
          </a:xfrm>
        </p:grpSpPr>
        <p:grpSp>
          <p:nvGrpSpPr>
            <p:cNvPr id="6" name="Group 5"/>
            <p:cNvGrpSpPr/>
            <p:nvPr/>
          </p:nvGrpSpPr>
          <p:grpSpPr>
            <a:xfrm>
              <a:off x="-36512" y="-27384"/>
              <a:ext cx="5534668" cy="1151997"/>
              <a:chOff x="-36512" y="-27384"/>
              <a:chExt cx="5534668" cy="1151997"/>
            </a:xfrm>
          </p:grpSpPr>
          <p:pic>
            <p:nvPicPr>
              <p:cNvPr id="8" name="Picture 2" descr="D:\pictures\logobaru\Logo Transparan Warna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7384"/>
                <a:ext cx="864096" cy="11519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55576" y="188640"/>
                <a:ext cx="47425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u="sng" dirty="0">
                    <a:latin typeface="Batik Regular" pitchFamily="2" charset="0"/>
                  </a:rPr>
                  <a:t>Content and Language Integrated Learning</a:t>
                </a:r>
              </a:p>
              <a:p>
                <a:r>
                  <a:rPr lang="en-US" sz="1600" b="1" i="1" dirty="0">
                    <a:latin typeface="Batik Regular" pitchFamily="2" charset="0"/>
                  </a:rPr>
                  <a:t>Indonesia Australia Language Foundation (IALF) 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827584" y="1081192"/>
              <a:ext cx="734481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6082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1196752"/>
            <a:ext cx="4114800" cy="576064"/>
          </a:xfrm>
        </p:spPr>
        <p:txBody>
          <a:bodyPr>
            <a:normAutofit/>
          </a:bodyPr>
          <a:lstStyle/>
          <a:p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berbicara</a:t>
            </a:r>
            <a:endParaRPr lang="en-US" dirty="0"/>
          </a:p>
          <a:p>
            <a:r>
              <a:rPr lang="en-US" dirty="0" err="1"/>
              <a:t>Memberikan</a:t>
            </a:r>
            <a:r>
              <a:rPr lang="en-US" dirty="0"/>
              <a:t> S-S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bicara</a:t>
            </a:r>
            <a:endParaRPr lang="en-US" dirty="0"/>
          </a:p>
          <a:p>
            <a:r>
              <a:rPr lang="en-US" dirty="0" err="1"/>
              <a:t>Memancing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berbicara</a:t>
            </a:r>
            <a:endParaRPr lang="en-US" dirty="0"/>
          </a:p>
          <a:p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siswa</a:t>
            </a:r>
            <a:endParaRPr lang="en-US" dirty="0"/>
          </a:p>
          <a:p>
            <a:r>
              <a:rPr lang="en-US" dirty="0" err="1"/>
              <a:t>Berikan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open-ended questions</a:t>
            </a:r>
          </a:p>
          <a:p>
            <a:r>
              <a:rPr lang="en-US" dirty="0" err="1"/>
              <a:t>Mengaktifkan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: </a:t>
            </a:r>
            <a:r>
              <a:rPr lang="en-US" i="1" dirty="0"/>
              <a:t>top-down &amp; bottom-up</a:t>
            </a:r>
          </a:p>
          <a:p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bantu/media: </a:t>
            </a:r>
            <a:r>
              <a:rPr lang="en-US" dirty="0" err="1"/>
              <a:t>realia</a:t>
            </a:r>
            <a:r>
              <a:rPr lang="en-US" dirty="0"/>
              <a:t>, graph, charts, photo, etc.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inggris</a:t>
            </a:r>
            <a:r>
              <a:rPr lang="en-US" dirty="0"/>
              <a:t> </a:t>
            </a:r>
            <a:r>
              <a:rPr lang="en-US" dirty="0" err="1"/>
              <a:t>rendah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36512" y="-27384"/>
            <a:ext cx="8208912" cy="1151997"/>
            <a:chOff x="-36512" y="-27384"/>
            <a:chExt cx="8208912" cy="1151997"/>
          </a:xfrm>
        </p:grpSpPr>
        <p:grpSp>
          <p:nvGrpSpPr>
            <p:cNvPr id="6" name="Group 5"/>
            <p:cNvGrpSpPr/>
            <p:nvPr/>
          </p:nvGrpSpPr>
          <p:grpSpPr>
            <a:xfrm>
              <a:off x="-36512" y="-27384"/>
              <a:ext cx="5534668" cy="1151997"/>
              <a:chOff x="-36512" y="-27384"/>
              <a:chExt cx="5534668" cy="1151997"/>
            </a:xfrm>
          </p:grpSpPr>
          <p:pic>
            <p:nvPicPr>
              <p:cNvPr id="8" name="Picture 2" descr="D:\pictures\logobaru\Logo Transparan Warna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7384"/>
                <a:ext cx="864096" cy="11519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55576" y="188640"/>
                <a:ext cx="47425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u="sng" dirty="0">
                    <a:latin typeface="Batik Regular" pitchFamily="2" charset="0"/>
                  </a:rPr>
                  <a:t>Content and Language Integrated Learning</a:t>
                </a:r>
              </a:p>
              <a:p>
                <a:r>
                  <a:rPr lang="en-US" sz="1600" b="1" i="1" dirty="0">
                    <a:latin typeface="Batik Regular" pitchFamily="2" charset="0"/>
                  </a:rPr>
                  <a:t>Indonesia Australia Language Foundation (IALF) 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827584" y="1081192"/>
              <a:ext cx="734481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871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EBDA91-EAED-4398-8ED3-B1B94D4B7EEA}"/>
              </a:ext>
            </a:extLst>
          </p:cNvPr>
          <p:cNvSpPr/>
          <p:nvPr/>
        </p:nvSpPr>
        <p:spPr>
          <a:xfrm>
            <a:off x="341463" y="313033"/>
            <a:ext cx="18257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a. Anxiety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CE65C-B123-450B-9DDE-B67724408F6F}"/>
              </a:ext>
            </a:extLst>
          </p:cNvPr>
          <p:cNvSpPr/>
          <p:nvPr/>
        </p:nvSpPr>
        <p:spPr>
          <a:xfrm>
            <a:off x="336375" y="1563238"/>
            <a:ext cx="2791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b. Visualization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75A3C-4BB4-4013-8E7C-63490E5768DD}"/>
              </a:ext>
            </a:extLst>
          </p:cNvPr>
          <p:cNvSpPr/>
          <p:nvPr/>
        </p:nvSpPr>
        <p:spPr>
          <a:xfrm>
            <a:off x="341463" y="2951240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c. Backhand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5B58F-88E9-458C-ADBB-3313D7DD04CA}"/>
              </a:ext>
            </a:extLst>
          </p:cNvPr>
          <p:cNvSpPr/>
          <p:nvPr/>
        </p:nvSpPr>
        <p:spPr>
          <a:xfrm>
            <a:off x="336375" y="4168808"/>
            <a:ext cx="1717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d. Deuce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9F5F7B-8F38-4BA4-A97A-31D3CA58969C}"/>
              </a:ext>
            </a:extLst>
          </p:cNvPr>
          <p:cNvSpPr/>
          <p:nvPr/>
        </p:nvSpPr>
        <p:spPr>
          <a:xfrm>
            <a:off x="336375" y="5589240"/>
            <a:ext cx="1489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e. Drive</a:t>
            </a:r>
          </a:p>
        </p:txBody>
      </p:sp>
      <p:pic>
        <p:nvPicPr>
          <p:cNvPr id="13" name="Picture 1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AEC0CF0-8866-4C84-80AF-DC335F815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243" y="97708"/>
            <a:ext cx="2535198" cy="14244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Icon&#10;&#10;Description automatically generated with low confidence">
            <a:extLst>
              <a:ext uri="{FF2B5EF4-FFF2-40B4-BE49-F238E27FC236}">
                <a16:creationId xmlns:a16="http://schemas.microsoft.com/office/drawing/2014/main" id="{D936F043-639B-46BA-B0DB-C69F4A02A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242" y="1776156"/>
            <a:ext cx="926594" cy="743714"/>
          </a:xfrm>
          <a:prstGeom prst="rect">
            <a:avLst/>
          </a:prstGeom>
        </p:spPr>
      </p:pic>
      <p:pic>
        <p:nvPicPr>
          <p:cNvPr id="18" name="Picture 17" descr="Icon&#10;&#10;Description automatically generated with low confidence">
            <a:extLst>
              <a:ext uri="{FF2B5EF4-FFF2-40B4-BE49-F238E27FC236}">
                <a16:creationId xmlns:a16="http://schemas.microsoft.com/office/drawing/2014/main" id="{9F607CFA-2E80-4A8E-98AA-E74844AF9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17" y="1776155"/>
            <a:ext cx="926594" cy="743714"/>
          </a:xfrm>
          <a:prstGeom prst="rect">
            <a:avLst/>
          </a:prstGeom>
        </p:spPr>
      </p:pic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6E7A800E-4555-4898-A3BE-0F6CB0D0B2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511" y="1756247"/>
            <a:ext cx="783531" cy="783531"/>
          </a:xfrm>
          <a:prstGeom prst="rect">
            <a:avLst/>
          </a:prstGeom>
        </p:spPr>
      </p:pic>
      <p:pic>
        <p:nvPicPr>
          <p:cNvPr id="21" name="Picture 20" descr="A picture containing person, standing, young&#10;&#10;Description automatically generated">
            <a:extLst>
              <a:ext uri="{FF2B5EF4-FFF2-40B4-BE49-F238E27FC236}">
                <a16:creationId xmlns:a16="http://schemas.microsoft.com/office/drawing/2014/main" id="{50D4E2AA-969C-41FE-9202-2B647B0609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242" y="2708920"/>
            <a:ext cx="1828800" cy="1255776"/>
          </a:xfrm>
          <a:prstGeom prst="rect">
            <a:avLst/>
          </a:prstGeom>
        </p:spPr>
      </p:pic>
      <p:pic>
        <p:nvPicPr>
          <p:cNvPr id="23" name="Picture 22" descr="A group of colorful dice&#10;&#10;Description automatically generated with medium confidence">
            <a:extLst>
              <a:ext uri="{FF2B5EF4-FFF2-40B4-BE49-F238E27FC236}">
                <a16:creationId xmlns:a16="http://schemas.microsoft.com/office/drawing/2014/main" id="{15321E40-D1D5-42F2-BC03-AFC64CB359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64" b="58579"/>
          <a:stretch/>
        </p:blipFill>
        <p:spPr>
          <a:xfrm>
            <a:off x="5220073" y="292423"/>
            <a:ext cx="512706" cy="760313"/>
          </a:xfrm>
          <a:prstGeom prst="rect">
            <a:avLst/>
          </a:prstGeom>
        </p:spPr>
      </p:pic>
      <p:pic>
        <p:nvPicPr>
          <p:cNvPr id="25" name="Picture 24" descr="A picture containing text, doll&#10;&#10;Description automatically generated">
            <a:extLst>
              <a:ext uri="{FF2B5EF4-FFF2-40B4-BE49-F238E27FC236}">
                <a16:creationId xmlns:a16="http://schemas.microsoft.com/office/drawing/2014/main" id="{B5CE8F42-3339-43BA-9A41-E9D4A89B24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24" y="4153746"/>
            <a:ext cx="1493515" cy="1324083"/>
          </a:xfrm>
          <a:prstGeom prst="rect">
            <a:avLst/>
          </a:prstGeom>
        </p:spPr>
      </p:pic>
      <p:pic>
        <p:nvPicPr>
          <p:cNvPr id="27" name="Picture 26" descr="A doll holding a tennis racket&#10;&#10;Description automatically generated">
            <a:extLst>
              <a:ext uri="{FF2B5EF4-FFF2-40B4-BE49-F238E27FC236}">
                <a16:creationId xmlns:a16="http://schemas.microsoft.com/office/drawing/2014/main" id="{DCC2EC4D-9855-4598-9DA7-A7A3769152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384" y="4911524"/>
            <a:ext cx="1464776" cy="1873903"/>
          </a:xfrm>
          <a:prstGeom prst="rect">
            <a:avLst/>
          </a:prstGeom>
        </p:spPr>
      </p:pic>
      <p:pic>
        <p:nvPicPr>
          <p:cNvPr id="29" name="Picture 28" descr="A group of colorful dice&#10;&#10;Description automatically generated with medium confidence">
            <a:extLst>
              <a:ext uri="{FF2B5EF4-FFF2-40B4-BE49-F238E27FC236}">
                <a16:creationId xmlns:a16="http://schemas.microsoft.com/office/drawing/2014/main" id="{59DF61EA-D07B-4279-980E-4B8E4E1CF7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0" r="64770" b="61279"/>
          <a:stretch/>
        </p:blipFill>
        <p:spPr>
          <a:xfrm>
            <a:off x="5113639" y="1756247"/>
            <a:ext cx="619140" cy="672644"/>
          </a:xfrm>
          <a:prstGeom prst="rect">
            <a:avLst/>
          </a:prstGeom>
        </p:spPr>
      </p:pic>
      <p:pic>
        <p:nvPicPr>
          <p:cNvPr id="30" name="Picture 29" descr="A group of colorful dice&#10;&#10;Description automatically generated with medium confidence">
            <a:extLst>
              <a:ext uri="{FF2B5EF4-FFF2-40B4-BE49-F238E27FC236}">
                <a16:creationId xmlns:a16="http://schemas.microsoft.com/office/drawing/2014/main" id="{83725D83-E884-48A9-96DB-E3AB4ED914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4" r="44737" b="58579"/>
          <a:stretch/>
        </p:blipFill>
        <p:spPr>
          <a:xfrm>
            <a:off x="5225187" y="2967121"/>
            <a:ext cx="619140" cy="791531"/>
          </a:xfrm>
          <a:prstGeom prst="rect">
            <a:avLst/>
          </a:prstGeom>
        </p:spPr>
      </p:pic>
      <p:pic>
        <p:nvPicPr>
          <p:cNvPr id="31" name="Picture 30" descr="A group of colorful dice&#10;&#10;Description automatically generated with medium confidence">
            <a:extLst>
              <a:ext uri="{FF2B5EF4-FFF2-40B4-BE49-F238E27FC236}">
                <a16:creationId xmlns:a16="http://schemas.microsoft.com/office/drawing/2014/main" id="{2EF28098-AF9C-4AD5-A737-86BA904845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9" r="23274" b="58579"/>
          <a:stretch/>
        </p:blipFill>
        <p:spPr>
          <a:xfrm>
            <a:off x="4355976" y="4412540"/>
            <a:ext cx="585564" cy="816660"/>
          </a:xfrm>
          <a:prstGeom prst="rect">
            <a:avLst/>
          </a:prstGeom>
        </p:spPr>
      </p:pic>
      <p:pic>
        <p:nvPicPr>
          <p:cNvPr id="32" name="Picture 31" descr="A group of colorful dice&#10;&#10;Description automatically generated with medium confidence">
            <a:extLst>
              <a:ext uri="{FF2B5EF4-FFF2-40B4-BE49-F238E27FC236}">
                <a16:creationId xmlns:a16="http://schemas.microsoft.com/office/drawing/2014/main" id="{4A41B753-A1F2-4228-AF27-5FBDFF414D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16" b="58579"/>
          <a:stretch/>
        </p:blipFill>
        <p:spPr>
          <a:xfrm>
            <a:off x="6890217" y="5616841"/>
            <a:ext cx="619140" cy="76610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2B81FEB-FA6C-4708-AE3C-4BB56ACC63EB}"/>
              </a:ext>
            </a:extLst>
          </p:cNvPr>
          <p:cNvCxnSpPr>
            <a:cxnSpLocks/>
            <a:stCxn id="4" idx="3"/>
            <a:endCxn id="31" idx="1"/>
          </p:cNvCxnSpPr>
          <p:nvPr/>
        </p:nvCxnSpPr>
        <p:spPr>
          <a:xfrm>
            <a:off x="2167219" y="605421"/>
            <a:ext cx="2188757" cy="42154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33BB9EE-FAB9-4E81-87E0-DB42412B7BF7}"/>
              </a:ext>
            </a:extLst>
          </p:cNvPr>
          <p:cNvCxnSpPr>
            <a:cxnSpLocks/>
            <a:stCxn id="5" idx="3"/>
            <a:endCxn id="30" idx="1"/>
          </p:cNvCxnSpPr>
          <p:nvPr/>
        </p:nvCxnSpPr>
        <p:spPr>
          <a:xfrm>
            <a:off x="3127524" y="1855626"/>
            <a:ext cx="2097663" cy="15072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621440B-CCDD-4A79-86E5-6ACDB4A46AB3}"/>
              </a:ext>
            </a:extLst>
          </p:cNvPr>
          <p:cNvCxnSpPr>
            <a:cxnSpLocks/>
            <a:stCxn id="9" idx="3"/>
            <a:endCxn id="32" idx="1"/>
          </p:cNvCxnSpPr>
          <p:nvPr/>
        </p:nvCxnSpPr>
        <p:spPr>
          <a:xfrm>
            <a:off x="2664535" y="3243628"/>
            <a:ext cx="4225682" cy="27562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0C8999F-5A0C-478C-99C0-5E4668F75B44}"/>
              </a:ext>
            </a:extLst>
          </p:cNvPr>
          <p:cNvCxnSpPr>
            <a:cxnSpLocks/>
            <a:stCxn id="10" idx="3"/>
            <a:endCxn id="29" idx="1"/>
          </p:cNvCxnSpPr>
          <p:nvPr/>
        </p:nvCxnSpPr>
        <p:spPr>
          <a:xfrm flipV="1">
            <a:off x="2053512" y="2092569"/>
            <a:ext cx="3060127" cy="236862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DDF5CD7-D06F-4A84-90C7-3FE269790772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1826078" y="764704"/>
            <a:ext cx="3538010" cy="511692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361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188640"/>
            <a:ext cx="4402832" cy="576064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800" dirty="0"/>
              <a:t>Possible outline of CLIL Lecture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36512" y="-27384"/>
            <a:ext cx="8208912" cy="1151997"/>
            <a:chOff x="-36512" y="-27384"/>
            <a:chExt cx="8208912" cy="1151997"/>
          </a:xfrm>
        </p:grpSpPr>
        <p:grpSp>
          <p:nvGrpSpPr>
            <p:cNvPr id="6" name="Group 5"/>
            <p:cNvGrpSpPr/>
            <p:nvPr/>
          </p:nvGrpSpPr>
          <p:grpSpPr>
            <a:xfrm>
              <a:off x="-36512" y="-27384"/>
              <a:ext cx="5534668" cy="1151997"/>
              <a:chOff x="-36512" y="-27384"/>
              <a:chExt cx="5534668" cy="1151997"/>
            </a:xfrm>
          </p:grpSpPr>
          <p:pic>
            <p:nvPicPr>
              <p:cNvPr id="8" name="Picture 2" descr="D:\pictures\logobaru\Logo Transparan Warna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7384"/>
                <a:ext cx="864096" cy="11519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55576" y="188640"/>
                <a:ext cx="47425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u="sng" dirty="0">
                    <a:latin typeface="Batik Regular" pitchFamily="2" charset="0"/>
                  </a:rPr>
                  <a:t>Content and Language Integrated Learning</a:t>
                </a:r>
              </a:p>
              <a:p>
                <a:r>
                  <a:rPr lang="en-US" sz="1600" b="1" i="1" dirty="0">
                    <a:latin typeface="Batik Regular" pitchFamily="2" charset="0"/>
                  </a:rPr>
                  <a:t>Indonesia Australia Language Foundation (IALF) 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827584" y="1081192"/>
              <a:ext cx="734481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Oval 3"/>
          <p:cNvSpPr/>
          <p:nvPr/>
        </p:nvSpPr>
        <p:spPr>
          <a:xfrm>
            <a:off x="1907704" y="1556792"/>
            <a:ext cx="5328592" cy="4824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53411" y="1268760"/>
            <a:ext cx="0" cy="53732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19672" y="3946704"/>
            <a:ext cx="583264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94656" y="1124744"/>
            <a:ext cx="1436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New Content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1800" y="6381328"/>
            <a:ext cx="178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Familiar Content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44388" y="3501008"/>
            <a:ext cx="1578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New Language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36512" y="3923764"/>
            <a:ext cx="1905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Familiar Language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83768" y="1826821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Main Learning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60032" y="2874349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Extension</a:t>
            </a:r>
          </a:p>
          <a:p>
            <a:pPr algn="ctr"/>
            <a:r>
              <a:rPr lang="en-US" sz="2800" b="1" dirty="0"/>
              <a:t>Learning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83768" y="3995415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Warm Up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60032" y="521003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Main Intro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563888" y="2852936"/>
            <a:ext cx="2088232" cy="0"/>
          </a:xfrm>
          <a:prstGeom prst="straightConnector1">
            <a:avLst/>
          </a:prstGeom>
          <a:ln w="1143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563888" y="4941168"/>
            <a:ext cx="2088232" cy="0"/>
          </a:xfrm>
          <a:prstGeom prst="straightConnector1">
            <a:avLst/>
          </a:prstGeom>
          <a:ln w="1143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275856" y="3140968"/>
            <a:ext cx="2232248" cy="1440160"/>
          </a:xfrm>
          <a:prstGeom prst="straightConnector1">
            <a:avLst/>
          </a:prstGeom>
          <a:ln w="1143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89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200800" cy="576064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latin typeface="Batik Regular" pitchFamily="2" charset="0"/>
              </a:rPr>
              <a:t>Scaffolding content &amp; language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58011"/>
          </a:xfrm>
        </p:spPr>
        <p:txBody>
          <a:bodyPr>
            <a:normAutofit lnSpcReduction="10000"/>
          </a:bodyPr>
          <a:lstStyle/>
          <a:p>
            <a:r>
              <a:rPr lang="en-US" sz="2400" i="1" dirty="0" err="1"/>
              <a:t>Siswa</a:t>
            </a:r>
            <a:r>
              <a:rPr lang="en-US" sz="2400" i="1" dirty="0"/>
              <a:t> </a:t>
            </a:r>
            <a:r>
              <a:rPr lang="en-US" sz="2400" i="1" dirty="0" err="1"/>
              <a:t>harus</a:t>
            </a:r>
            <a:r>
              <a:rPr lang="en-US" sz="2400" i="1" dirty="0"/>
              <a:t> </a:t>
            </a:r>
            <a:r>
              <a:rPr lang="en-US" sz="2400" i="1" dirty="0" err="1"/>
              <a:t>fokus</a:t>
            </a:r>
            <a:r>
              <a:rPr lang="en-US" sz="2400" i="1" dirty="0"/>
              <a:t> </a:t>
            </a:r>
            <a:r>
              <a:rPr lang="en-US" sz="2400" i="1" dirty="0" err="1"/>
              <a:t>pada</a:t>
            </a:r>
            <a:r>
              <a:rPr lang="en-US" sz="2400" i="1" dirty="0"/>
              <a:t> 2 </a:t>
            </a:r>
            <a:r>
              <a:rPr lang="en-US" sz="2400" i="1" dirty="0" err="1"/>
              <a:t>hal</a:t>
            </a:r>
            <a:r>
              <a:rPr lang="en-US" sz="2400" i="1" dirty="0"/>
              <a:t> di </a:t>
            </a:r>
            <a:r>
              <a:rPr lang="en-US" sz="2400" i="1" dirty="0" err="1"/>
              <a:t>saat</a:t>
            </a:r>
            <a:r>
              <a:rPr lang="en-US" sz="2400" i="1" dirty="0"/>
              <a:t> yang </a:t>
            </a:r>
            <a:r>
              <a:rPr lang="en-US" sz="2400" i="1" dirty="0" err="1"/>
              <a:t>sama</a:t>
            </a:r>
            <a:r>
              <a:rPr lang="en-US" sz="2400" i="1" dirty="0"/>
              <a:t>: </a:t>
            </a:r>
            <a:r>
              <a:rPr lang="en-US" sz="2400" i="1" dirty="0" err="1"/>
              <a:t>bahasa</a:t>
            </a:r>
            <a:r>
              <a:rPr lang="en-US" sz="2400" i="1" dirty="0"/>
              <a:t> </a:t>
            </a:r>
            <a:r>
              <a:rPr lang="en-US" sz="2400" i="1" dirty="0" err="1"/>
              <a:t>inggris</a:t>
            </a:r>
            <a:r>
              <a:rPr lang="en-US" sz="2400" i="1" dirty="0"/>
              <a:t> &amp; </a:t>
            </a:r>
            <a:r>
              <a:rPr lang="en-US" sz="2400" i="1" dirty="0" err="1"/>
              <a:t>konten</a:t>
            </a:r>
            <a:r>
              <a:rPr lang="en-US" sz="2400" i="1" dirty="0"/>
              <a:t>/</a:t>
            </a:r>
            <a:r>
              <a:rPr lang="en-US" sz="2400" i="1" dirty="0" err="1"/>
              <a:t>materi</a:t>
            </a:r>
            <a:r>
              <a:rPr lang="en-US" sz="2400" i="1" dirty="0"/>
              <a:t> – </a:t>
            </a:r>
            <a:r>
              <a:rPr lang="en-US" sz="2400" i="1" dirty="0" err="1"/>
              <a:t>bantuan</a:t>
            </a:r>
            <a:r>
              <a:rPr lang="en-US" sz="2400" i="1" dirty="0"/>
              <a:t> – </a:t>
            </a:r>
            <a:r>
              <a:rPr lang="en-US" sz="2400" i="1" dirty="0" err="1"/>
              <a:t>paham</a:t>
            </a:r>
            <a:endParaRPr lang="en-US" sz="2400" i="1" dirty="0"/>
          </a:p>
          <a:p>
            <a:r>
              <a:rPr lang="en-US" sz="2400" i="1" dirty="0" err="1"/>
              <a:t>Dosen</a:t>
            </a:r>
            <a:r>
              <a:rPr lang="en-US" sz="2400" i="1" dirty="0"/>
              <a:t> – </a:t>
            </a:r>
            <a:r>
              <a:rPr lang="en-US" sz="2400" i="1" dirty="0" err="1"/>
              <a:t>bantuan</a:t>
            </a:r>
            <a:r>
              <a:rPr lang="en-US" sz="2400" i="1" dirty="0"/>
              <a:t> – </a:t>
            </a:r>
            <a:r>
              <a:rPr lang="en-US" sz="2400" i="1" dirty="0" err="1"/>
              <a:t>memecahkan</a:t>
            </a:r>
            <a:r>
              <a:rPr lang="en-US" sz="2400" i="1" dirty="0"/>
              <a:t> </a:t>
            </a:r>
            <a:r>
              <a:rPr lang="en-US" sz="2400" i="1" dirty="0" err="1"/>
              <a:t>masalah</a:t>
            </a:r>
            <a:endParaRPr lang="en-US" sz="2400" i="1" dirty="0"/>
          </a:p>
          <a:p>
            <a:r>
              <a:rPr lang="en-US" sz="2400" i="1" dirty="0"/>
              <a:t>Scaffolding: </a:t>
            </a:r>
            <a:r>
              <a:rPr lang="en-US" sz="2400" i="1" dirty="0" err="1"/>
              <a:t>bantuan</a:t>
            </a:r>
            <a:r>
              <a:rPr lang="en-US" sz="2400" i="1" dirty="0"/>
              <a:t>: </a:t>
            </a:r>
          </a:p>
          <a:p>
            <a:pPr lvl="1">
              <a:buClrTx/>
            </a:pPr>
            <a:r>
              <a:rPr lang="en-US" sz="2400" i="1" dirty="0"/>
              <a:t>Graphic organizers: </a:t>
            </a:r>
            <a:r>
              <a:rPr lang="en-US" sz="2400" b="1" i="1" dirty="0">
                <a:solidFill>
                  <a:srgbClr val="0070C0"/>
                </a:solidFill>
                <a:hlinkClick r:id="rId2" action="ppaction://hlinkfile"/>
              </a:rPr>
              <a:t>bar chart, binary key, </a:t>
            </a:r>
            <a:r>
              <a:rPr lang="en-US" sz="2400" b="1" i="1" dirty="0" err="1">
                <a:solidFill>
                  <a:srgbClr val="0070C0"/>
                </a:solidFill>
                <a:hlinkClick r:id="rId2" action="ppaction://hlinkfile"/>
              </a:rPr>
              <a:t>carroll</a:t>
            </a:r>
            <a:r>
              <a:rPr lang="en-US" sz="2400" b="1" i="1" dirty="0">
                <a:solidFill>
                  <a:srgbClr val="0070C0"/>
                </a:solidFill>
                <a:hlinkClick r:id="rId2" action="ppaction://hlinkfile"/>
              </a:rPr>
              <a:t> diagram, cycle, mind map, flow, grid, line graph, pie chart, process diagram, quadrants, storyboard, table, time-line, tree diagram, </a:t>
            </a:r>
            <a:r>
              <a:rPr lang="en-US" sz="2400" b="1" i="1" dirty="0" err="1">
                <a:solidFill>
                  <a:srgbClr val="0070C0"/>
                </a:solidFill>
                <a:hlinkClick r:id="rId2" action="ppaction://hlinkfile"/>
              </a:rPr>
              <a:t>venn</a:t>
            </a:r>
            <a:r>
              <a:rPr lang="en-US" sz="2400" b="1" i="1" dirty="0">
                <a:solidFill>
                  <a:srgbClr val="0070C0"/>
                </a:solidFill>
                <a:hlinkClick r:id="rId2" action="ppaction://hlinkfile"/>
              </a:rPr>
              <a:t> diagram</a:t>
            </a:r>
            <a:endParaRPr lang="en-US" sz="2400" b="1" i="1" dirty="0">
              <a:solidFill>
                <a:srgbClr val="0070C0"/>
              </a:solidFill>
            </a:endParaRPr>
          </a:p>
          <a:p>
            <a:pPr lvl="1">
              <a:buClrTx/>
            </a:pPr>
            <a:r>
              <a:rPr lang="en-US" sz="2400" i="1" dirty="0"/>
              <a:t>Glossaries/</a:t>
            </a:r>
            <a:r>
              <a:rPr lang="en-US" sz="2400" i="1" dirty="0" err="1"/>
              <a:t>definisi</a:t>
            </a:r>
            <a:endParaRPr lang="en-US" sz="2400" i="1" dirty="0"/>
          </a:p>
          <a:p>
            <a:pPr lvl="1">
              <a:buClrTx/>
            </a:pPr>
            <a:r>
              <a:rPr lang="en-US" sz="2400" i="1" dirty="0"/>
              <a:t>Simplified language</a:t>
            </a:r>
          </a:p>
          <a:p>
            <a:pPr lvl="1">
              <a:buClrTx/>
            </a:pPr>
            <a:r>
              <a:rPr lang="en-US" sz="2400" i="1" dirty="0"/>
              <a:t>Picture &amp; </a:t>
            </a:r>
            <a:r>
              <a:rPr lang="en-US" sz="2400" i="1" dirty="0" err="1"/>
              <a:t>realia</a:t>
            </a:r>
            <a:endParaRPr lang="en-US" sz="2400" i="1" dirty="0"/>
          </a:p>
          <a:p>
            <a:pPr lvl="1">
              <a:buClrTx/>
            </a:pPr>
            <a:r>
              <a:rPr lang="en-US" sz="2400" i="1" dirty="0"/>
              <a:t>Clear instructions</a:t>
            </a:r>
          </a:p>
          <a:p>
            <a:pPr lvl="1">
              <a:buClrTx/>
            </a:pPr>
            <a:r>
              <a:rPr lang="en-US" sz="2400" i="1" dirty="0"/>
              <a:t>Adapting material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36512" y="-27384"/>
            <a:ext cx="8208912" cy="1151997"/>
            <a:chOff x="-36512" y="-27384"/>
            <a:chExt cx="8208912" cy="1151997"/>
          </a:xfrm>
        </p:grpSpPr>
        <p:grpSp>
          <p:nvGrpSpPr>
            <p:cNvPr id="6" name="Group 5"/>
            <p:cNvGrpSpPr/>
            <p:nvPr/>
          </p:nvGrpSpPr>
          <p:grpSpPr>
            <a:xfrm>
              <a:off x="-36512" y="-27384"/>
              <a:ext cx="5534668" cy="1151997"/>
              <a:chOff x="-36512" y="-27384"/>
              <a:chExt cx="5534668" cy="1151997"/>
            </a:xfrm>
          </p:grpSpPr>
          <p:pic>
            <p:nvPicPr>
              <p:cNvPr id="8" name="Picture 2" descr="D:\pictures\logobaru\Logo Transparan Warna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7384"/>
                <a:ext cx="864096" cy="11519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55576" y="188640"/>
                <a:ext cx="47425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u="sng" dirty="0">
                    <a:latin typeface="Batik Regular" pitchFamily="2" charset="0"/>
                  </a:rPr>
                  <a:t>Content and Language Integrated Learning</a:t>
                </a:r>
              </a:p>
              <a:p>
                <a:r>
                  <a:rPr lang="en-US" sz="1600" b="1" i="1" dirty="0">
                    <a:latin typeface="Batik Regular" pitchFamily="2" charset="0"/>
                  </a:rPr>
                  <a:t>Indonesia Australia Language Foundation (IALF) 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827584" y="1081192"/>
              <a:ext cx="734481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1370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200800" cy="576064"/>
          </a:xfrm>
        </p:spPr>
        <p:txBody>
          <a:bodyPr>
            <a:normAutofit/>
          </a:bodyPr>
          <a:lstStyle/>
          <a:p>
            <a:r>
              <a:rPr lang="en-US" b="1" i="1" dirty="0">
                <a:latin typeface="Batik Regular" pitchFamily="2" charset="0"/>
              </a:rPr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58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Why ask question?</a:t>
            </a:r>
          </a:p>
          <a:p>
            <a:r>
              <a:rPr lang="en-US" sz="2400" i="1" dirty="0"/>
              <a:t>It’s more fun for students and teachers</a:t>
            </a:r>
          </a:p>
          <a:p>
            <a:r>
              <a:rPr lang="en-US" sz="2400" i="1" dirty="0"/>
              <a:t>It makes students active partners in the learning process</a:t>
            </a:r>
          </a:p>
          <a:p>
            <a:r>
              <a:rPr lang="en-US" sz="2400" i="1" dirty="0"/>
              <a:t>It empowers learners to acquire knowledge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What to ask?</a:t>
            </a:r>
          </a:p>
          <a:p>
            <a:r>
              <a:rPr lang="en-US" sz="2400" i="1" dirty="0"/>
              <a:t>Guessing games are often (but NOT always) a waste of time</a:t>
            </a:r>
          </a:p>
          <a:p>
            <a:r>
              <a:rPr lang="en-US" sz="2400" i="1" dirty="0"/>
              <a:t>Ask students to answer based on either:</a:t>
            </a:r>
          </a:p>
          <a:p>
            <a:pPr lvl="1"/>
            <a:r>
              <a:rPr lang="en-US" sz="2000" i="1" dirty="0"/>
              <a:t>What they already know : (remembering, activating background knowledge)</a:t>
            </a:r>
          </a:p>
          <a:p>
            <a:pPr lvl="1"/>
            <a:r>
              <a:rPr lang="en-US" sz="2000" i="1" dirty="0"/>
              <a:t>What they can work out: (analyzing, activating background knowledge)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36512" y="-27384"/>
            <a:ext cx="8208912" cy="1151997"/>
            <a:chOff x="-36512" y="-27384"/>
            <a:chExt cx="8208912" cy="1151997"/>
          </a:xfrm>
        </p:grpSpPr>
        <p:grpSp>
          <p:nvGrpSpPr>
            <p:cNvPr id="6" name="Group 5"/>
            <p:cNvGrpSpPr/>
            <p:nvPr/>
          </p:nvGrpSpPr>
          <p:grpSpPr>
            <a:xfrm>
              <a:off x="-36512" y="-27384"/>
              <a:ext cx="5534668" cy="1151997"/>
              <a:chOff x="-36512" y="-27384"/>
              <a:chExt cx="5534668" cy="1151997"/>
            </a:xfrm>
          </p:grpSpPr>
          <p:pic>
            <p:nvPicPr>
              <p:cNvPr id="8" name="Picture 2" descr="D:\pictures\logobaru\Logo Transparan Warna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7384"/>
                <a:ext cx="864096" cy="11519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55576" y="188640"/>
                <a:ext cx="47425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u="sng" dirty="0">
                    <a:latin typeface="Batik Regular" pitchFamily="2" charset="0"/>
                  </a:rPr>
                  <a:t>Content and Language Integrated Learning</a:t>
                </a:r>
              </a:p>
              <a:p>
                <a:r>
                  <a:rPr lang="en-US" sz="1600" b="1" i="1" dirty="0">
                    <a:latin typeface="Batik Regular" pitchFamily="2" charset="0"/>
                  </a:rPr>
                  <a:t>Indonesia Australia Language Foundation (IALF) 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827584" y="1081192"/>
              <a:ext cx="734481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8128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200800" cy="576064"/>
          </a:xfrm>
        </p:spPr>
        <p:txBody>
          <a:bodyPr>
            <a:normAutofit/>
          </a:bodyPr>
          <a:lstStyle/>
          <a:p>
            <a:r>
              <a:rPr lang="en-US" b="1" i="1" dirty="0">
                <a:latin typeface="Batik Regular" pitchFamily="2" charset="0"/>
              </a:rPr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58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How to ask?</a:t>
            </a:r>
          </a:p>
          <a:p>
            <a:pPr marL="0" indent="0">
              <a:buNone/>
            </a:pPr>
            <a:r>
              <a:rPr lang="en-US" sz="2400" i="1" dirty="0"/>
              <a:t>Look at what and how you plan to teach:</a:t>
            </a:r>
          </a:p>
          <a:p>
            <a:r>
              <a:rPr lang="en-US" sz="2400" i="1" dirty="0"/>
              <a:t>How much student involvement is there? (</a:t>
            </a:r>
            <a:r>
              <a:rPr lang="en-US" sz="2400" i="1" dirty="0" err="1"/>
              <a:t>keterlibatan</a:t>
            </a:r>
            <a:r>
              <a:rPr lang="en-US" sz="2400" i="1" dirty="0"/>
              <a:t>)</a:t>
            </a:r>
          </a:p>
          <a:p>
            <a:r>
              <a:rPr lang="en-US" sz="2400" i="1" dirty="0"/>
              <a:t>What might the students….</a:t>
            </a:r>
          </a:p>
          <a:p>
            <a:pPr lvl="1"/>
            <a:r>
              <a:rPr lang="en-US" sz="2000" i="1" dirty="0"/>
              <a:t>…already know?</a:t>
            </a:r>
          </a:p>
          <a:p>
            <a:pPr lvl="1"/>
            <a:r>
              <a:rPr lang="en-US" sz="2000" i="1" dirty="0"/>
              <a:t>…be able to work out?</a:t>
            </a:r>
          </a:p>
          <a:p>
            <a:pPr marL="0" indent="0">
              <a:buNone/>
            </a:pPr>
            <a:r>
              <a:rPr lang="en-US" sz="2400" i="1" dirty="0"/>
              <a:t>Two things to remember:</a:t>
            </a:r>
          </a:p>
          <a:p>
            <a:r>
              <a:rPr lang="en-US" sz="2400" i="1" dirty="0"/>
              <a:t>If they don’t know it, tell them</a:t>
            </a:r>
          </a:p>
          <a:p>
            <a:r>
              <a:rPr lang="en-US" sz="2400" i="1" dirty="0"/>
              <a:t>Don’t “cheat” by using silly clues until they guess what you want them to say, but have no idea of the meaning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36512" y="-27384"/>
            <a:ext cx="8208912" cy="1151997"/>
            <a:chOff x="-36512" y="-27384"/>
            <a:chExt cx="8208912" cy="1151997"/>
          </a:xfrm>
        </p:grpSpPr>
        <p:grpSp>
          <p:nvGrpSpPr>
            <p:cNvPr id="6" name="Group 5"/>
            <p:cNvGrpSpPr/>
            <p:nvPr/>
          </p:nvGrpSpPr>
          <p:grpSpPr>
            <a:xfrm>
              <a:off x="-36512" y="-27384"/>
              <a:ext cx="5534668" cy="1151997"/>
              <a:chOff x="-36512" y="-27384"/>
              <a:chExt cx="5534668" cy="1151997"/>
            </a:xfrm>
          </p:grpSpPr>
          <p:pic>
            <p:nvPicPr>
              <p:cNvPr id="8" name="Picture 2" descr="D:\pictures\logobaru\Logo Transparan Warna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7384"/>
                <a:ext cx="864096" cy="11519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55576" y="188640"/>
                <a:ext cx="47425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u="sng" dirty="0">
                    <a:latin typeface="Batik Regular" pitchFamily="2" charset="0"/>
                  </a:rPr>
                  <a:t>Content and Language Integrated Learning</a:t>
                </a:r>
              </a:p>
              <a:p>
                <a:r>
                  <a:rPr lang="en-US" sz="1600" b="1" i="1" dirty="0">
                    <a:latin typeface="Batik Regular" pitchFamily="2" charset="0"/>
                  </a:rPr>
                  <a:t>Indonesia Australia Language Foundation (IALF) 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827584" y="1081192"/>
              <a:ext cx="734481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5673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200800" cy="576064"/>
          </a:xfrm>
        </p:spPr>
        <p:txBody>
          <a:bodyPr>
            <a:normAutofit/>
          </a:bodyPr>
          <a:lstStyle/>
          <a:p>
            <a:r>
              <a:rPr lang="en-US" b="1" i="1" dirty="0">
                <a:latin typeface="Batik Regular" pitchFamily="2" charset="0"/>
              </a:rPr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58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Two types:</a:t>
            </a:r>
          </a:p>
          <a:p>
            <a:r>
              <a:rPr lang="en-US" sz="2400" i="1" dirty="0"/>
              <a:t>Display questions – the teacher already know the answer</a:t>
            </a:r>
          </a:p>
          <a:p>
            <a:pPr lvl="1"/>
            <a:r>
              <a:rPr lang="en-US" sz="2000" i="1" dirty="0"/>
              <a:t>“how many posters are in the picture of the bedroom?”</a:t>
            </a:r>
          </a:p>
          <a:p>
            <a:r>
              <a:rPr lang="en-US" sz="2400" i="1" dirty="0"/>
              <a:t>“Real” questions – the teacher doesn’t know the answer</a:t>
            </a:r>
          </a:p>
          <a:p>
            <a:pPr lvl="1"/>
            <a:r>
              <a:rPr lang="en-US" sz="2000" i="1" dirty="0"/>
              <a:t>“how many poster do you have in your bedroom?”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36512" y="-27384"/>
            <a:ext cx="8208912" cy="1151997"/>
            <a:chOff x="-36512" y="-27384"/>
            <a:chExt cx="8208912" cy="1151997"/>
          </a:xfrm>
        </p:grpSpPr>
        <p:grpSp>
          <p:nvGrpSpPr>
            <p:cNvPr id="6" name="Group 5"/>
            <p:cNvGrpSpPr/>
            <p:nvPr/>
          </p:nvGrpSpPr>
          <p:grpSpPr>
            <a:xfrm>
              <a:off x="-36512" y="-27384"/>
              <a:ext cx="5534668" cy="1151997"/>
              <a:chOff x="-36512" y="-27384"/>
              <a:chExt cx="5534668" cy="1151997"/>
            </a:xfrm>
          </p:grpSpPr>
          <p:pic>
            <p:nvPicPr>
              <p:cNvPr id="8" name="Picture 2" descr="D:\pictures\logobaru\Logo Transparan Warna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7384"/>
                <a:ext cx="864096" cy="11519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55576" y="188640"/>
                <a:ext cx="47425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u="sng" dirty="0">
                    <a:latin typeface="Batik Regular" pitchFamily="2" charset="0"/>
                  </a:rPr>
                  <a:t>Content and Language Integrated Learning</a:t>
                </a:r>
              </a:p>
              <a:p>
                <a:r>
                  <a:rPr lang="en-US" sz="1600" b="1" i="1" dirty="0">
                    <a:latin typeface="Batik Regular" pitchFamily="2" charset="0"/>
                  </a:rPr>
                  <a:t>Indonesia Australia Language Foundation (IALF) 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827584" y="1081192"/>
              <a:ext cx="734481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6089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200800" cy="576064"/>
          </a:xfrm>
        </p:spPr>
        <p:txBody>
          <a:bodyPr>
            <a:normAutofit/>
          </a:bodyPr>
          <a:lstStyle/>
          <a:p>
            <a:r>
              <a:rPr lang="en-US" b="1" i="1" dirty="0">
                <a:latin typeface="Batik Regular" pitchFamily="2" charset="0"/>
              </a:rPr>
              <a:t>Interactive 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58011"/>
          </a:xfrm>
        </p:spPr>
        <p:txBody>
          <a:bodyPr>
            <a:normAutofit/>
          </a:bodyPr>
          <a:lstStyle/>
          <a:p>
            <a:r>
              <a:rPr lang="en-US" sz="2400" dirty="0"/>
              <a:t>M</a:t>
            </a:r>
            <a:r>
              <a:rPr lang="id-ID" sz="2400" dirty="0"/>
              <a:t>enginstruksikan di mana guru secara aktif melibatkan siswa dalam proses belajar mereka</a:t>
            </a:r>
            <a:r>
              <a:rPr lang="en-US" sz="2400" dirty="0"/>
              <a:t>: T – S, S – S, audiovisual, </a:t>
            </a:r>
            <a:r>
              <a:rPr lang="en-US" sz="2400" dirty="0" err="1"/>
              <a:t>demonstrasi</a:t>
            </a:r>
            <a:r>
              <a:rPr lang="en-US" sz="2400" dirty="0"/>
              <a:t>. </a:t>
            </a:r>
            <a:r>
              <a:rPr lang="en-US" sz="2400" dirty="0" err="1"/>
              <a:t>Shg</a:t>
            </a:r>
            <a:r>
              <a:rPr lang="en-US" sz="2400" dirty="0"/>
              <a:t> </a:t>
            </a:r>
            <a:r>
              <a:rPr lang="en-US" sz="2400" dirty="0" err="1"/>
              <a:t>siswa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aktif</a:t>
            </a:r>
            <a:endParaRPr lang="en-US" sz="2400" dirty="0"/>
          </a:p>
          <a:p>
            <a:r>
              <a:rPr lang="en-US" sz="2400" i="1" dirty="0"/>
              <a:t>Cara </a:t>
            </a:r>
            <a:r>
              <a:rPr lang="en-US" sz="2400" i="1" dirty="0" err="1"/>
              <a:t>efektif</a:t>
            </a:r>
            <a:r>
              <a:rPr lang="en-US" sz="2400" i="1" dirty="0"/>
              <a:t> </a:t>
            </a:r>
            <a:r>
              <a:rPr lang="en-US" sz="2400" i="1" dirty="0" err="1"/>
              <a:t>untuk</a:t>
            </a:r>
            <a:r>
              <a:rPr lang="en-US" sz="2400" i="1" dirty="0"/>
              <a:t> </a:t>
            </a:r>
            <a:r>
              <a:rPr lang="en-US" sz="2400" i="1" dirty="0" err="1"/>
              <a:t>mengikutsertakan</a:t>
            </a:r>
            <a:r>
              <a:rPr lang="en-US" sz="2400" i="1" dirty="0"/>
              <a:t> </a:t>
            </a:r>
            <a:r>
              <a:rPr lang="en-US" sz="2400" i="1" dirty="0" err="1"/>
              <a:t>siswa</a:t>
            </a:r>
            <a:r>
              <a:rPr lang="en-US" sz="2400" i="1" dirty="0"/>
              <a:t> </a:t>
            </a:r>
            <a:r>
              <a:rPr lang="en-US" sz="2400" i="1" dirty="0" err="1"/>
              <a:t>dalam</a:t>
            </a:r>
            <a:r>
              <a:rPr lang="en-US" sz="2400" i="1" dirty="0"/>
              <a:t> </a:t>
            </a:r>
            <a:r>
              <a:rPr lang="en-US" sz="2400" i="1" dirty="0" err="1"/>
              <a:t>pembelajaran</a:t>
            </a:r>
            <a:r>
              <a:rPr lang="en-US" sz="2400" i="1" dirty="0"/>
              <a:t>:</a:t>
            </a:r>
          </a:p>
          <a:p>
            <a:pPr lvl="1"/>
            <a:r>
              <a:rPr lang="en-US" sz="2000" i="1" dirty="0"/>
              <a:t>Brainstorming – various techniques:</a:t>
            </a:r>
          </a:p>
          <a:p>
            <a:pPr lvl="1"/>
            <a:r>
              <a:rPr lang="en-US" sz="2000" i="1" dirty="0"/>
              <a:t>Think, pair, and share</a:t>
            </a:r>
          </a:p>
          <a:p>
            <a:pPr lvl="1"/>
            <a:r>
              <a:rPr lang="en-US" sz="2000" i="1" dirty="0"/>
              <a:t>Buzz session: </a:t>
            </a:r>
            <a:r>
              <a:rPr lang="en-US" sz="2000" i="1" dirty="0" err="1"/>
              <a:t>grup</a:t>
            </a:r>
            <a:endParaRPr lang="en-US" sz="2000" i="1" dirty="0"/>
          </a:p>
          <a:p>
            <a:pPr lvl="1"/>
            <a:r>
              <a:rPr lang="en-US" sz="2000" i="1" dirty="0"/>
              <a:t>Incident process: case study format</a:t>
            </a:r>
          </a:p>
          <a:p>
            <a:pPr lvl="1"/>
            <a:r>
              <a:rPr lang="en-US" sz="2000" i="1" dirty="0"/>
              <a:t>Q &amp; A sessions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36512" y="-27384"/>
            <a:ext cx="8208912" cy="1151997"/>
            <a:chOff x="-36512" y="-27384"/>
            <a:chExt cx="8208912" cy="1151997"/>
          </a:xfrm>
        </p:grpSpPr>
        <p:grpSp>
          <p:nvGrpSpPr>
            <p:cNvPr id="6" name="Group 5"/>
            <p:cNvGrpSpPr/>
            <p:nvPr/>
          </p:nvGrpSpPr>
          <p:grpSpPr>
            <a:xfrm>
              <a:off x="-36512" y="-27384"/>
              <a:ext cx="5534668" cy="1151997"/>
              <a:chOff x="-36512" y="-27384"/>
              <a:chExt cx="5534668" cy="1151997"/>
            </a:xfrm>
          </p:grpSpPr>
          <p:pic>
            <p:nvPicPr>
              <p:cNvPr id="8" name="Picture 2" descr="D:\pictures\logobaru\Logo Transparan Warna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7384"/>
                <a:ext cx="864096" cy="11519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55576" y="188640"/>
                <a:ext cx="47425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u="sng" dirty="0">
                    <a:latin typeface="Batik Regular" pitchFamily="2" charset="0"/>
                  </a:rPr>
                  <a:t>Content and Language Integrated Learning</a:t>
                </a:r>
              </a:p>
              <a:p>
                <a:r>
                  <a:rPr lang="en-US" sz="1600" b="1" i="1" dirty="0">
                    <a:latin typeface="Batik Regular" pitchFamily="2" charset="0"/>
                  </a:rPr>
                  <a:t>Indonesia Australia Language Foundation (IALF) 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827584" y="1081192"/>
              <a:ext cx="734481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6646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258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04" y="44624"/>
            <a:ext cx="9252520" cy="6381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5098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258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4943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EBDA91-EAED-4398-8ED3-B1B94D4B7EEA}"/>
              </a:ext>
            </a:extLst>
          </p:cNvPr>
          <p:cNvSpPr/>
          <p:nvPr/>
        </p:nvSpPr>
        <p:spPr>
          <a:xfrm>
            <a:off x="341463" y="313033"/>
            <a:ext cx="18257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a. Anxiety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CE65C-B123-450B-9DDE-B67724408F6F}"/>
              </a:ext>
            </a:extLst>
          </p:cNvPr>
          <p:cNvSpPr/>
          <p:nvPr/>
        </p:nvSpPr>
        <p:spPr>
          <a:xfrm>
            <a:off x="336375" y="1563238"/>
            <a:ext cx="2791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b. Visualization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75A3C-4BB4-4013-8E7C-63490E5768DD}"/>
              </a:ext>
            </a:extLst>
          </p:cNvPr>
          <p:cNvSpPr/>
          <p:nvPr/>
        </p:nvSpPr>
        <p:spPr>
          <a:xfrm>
            <a:off x="341463" y="2951240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c. Backhand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5B58F-88E9-458C-ADBB-3313D7DD04CA}"/>
              </a:ext>
            </a:extLst>
          </p:cNvPr>
          <p:cNvSpPr/>
          <p:nvPr/>
        </p:nvSpPr>
        <p:spPr>
          <a:xfrm>
            <a:off x="336375" y="4168808"/>
            <a:ext cx="1717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d. Deuce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9F5F7B-8F38-4BA4-A97A-31D3CA58969C}"/>
              </a:ext>
            </a:extLst>
          </p:cNvPr>
          <p:cNvSpPr/>
          <p:nvPr/>
        </p:nvSpPr>
        <p:spPr>
          <a:xfrm>
            <a:off x="336375" y="5589240"/>
            <a:ext cx="1489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e. Drive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ADC159-D943-48CB-BBD6-71DF0BEEA72F}"/>
              </a:ext>
            </a:extLst>
          </p:cNvPr>
          <p:cNvSpPr/>
          <p:nvPr/>
        </p:nvSpPr>
        <p:spPr>
          <a:xfrm>
            <a:off x="3995936" y="188640"/>
            <a:ext cx="496855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ID" sz="2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unpleasant inner state/negative feeling</a:t>
            </a:r>
            <a:endParaRPr lang="en-US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CCD631-AE48-424E-95C0-3578DEF9FE35}"/>
              </a:ext>
            </a:extLst>
          </p:cNvPr>
          <p:cNvSpPr txBox="1"/>
          <p:nvPr/>
        </p:nvSpPr>
        <p:spPr>
          <a:xfrm>
            <a:off x="3995936" y="1532459"/>
            <a:ext cx="4572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575757"/>
                </a:solidFill>
                <a:effectLst/>
                <a:latin typeface="Arial" panose="020B0604020202020204" pitchFamily="34" charset="0"/>
              </a:rPr>
              <a:t>create an image or a series of images relevant to their sport</a:t>
            </a:r>
            <a:endParaRPr lang="en-ID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886ABCA-1B64-46B8-AB34-54F75EA2A925}"/>
              </a:ext>
            </a:extLst>
          </p:cNvPr>
          <p:cNvSpPr txBox="1"/>
          <p:nvPr/>
        </p:nvSpPr>
        <p:spPr>
          <a:xfrm>
            <a:off x="3923928" y="2492896"/>
            <a:ext cx="4572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a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2" tooltip="hit"/>
              </a:rPr>
              <a:t>hit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in which the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arm"/>
              </a:rPr>
              <a:t>arm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is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brought"/>
              </a:rPr>
              <a:t>brought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across"/>
              </a:rPr>
              <a:t>across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the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body"/>
              </a:rPr>
              <a:t>body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with the back of the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7" tooltip="hand"/>
              </a:rPr>
              <a:t>hand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8" tooltip="facing"/>
              </a:rPr>
              <a:t>facing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the same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9" tooltip="direction"/>
              </a:rPr>
              <a:t>direction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as the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2" tooltip="hit"/>
              </a:rPr>
              <a:t>hit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itself</a:t>
            </a:r>
            <a:endParaRPr lang="en-ID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188E34-0C44-41E1-8AD2-2808DE317ADE}"/>
              </a:ext>
            </a:extLst>
          </p:cNvPr>
          <p:cNvSpPr txBox="1"/>
          <p:nvPr/>
        </p:nvSpPr>
        <p:spPr>
          <a:xfrm>
            <a:off x="3923928" y="4162462"/>
            <a:ext cx="4572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10" tooltip="score"/>
              </a:rPr>
              <a:t>score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in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badminton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when both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11" tooltip="players"/>
              </a:rPr>
              <a:t>players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have 20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12" tooltip="points"/>
              </a:rPr>
              <a:t>points</a:t>
            </a:r>
            <a:endParaRPr lang="en-ID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18DD05-8A38-4B71-85BD-409BE7C28174}"/>
              </a:ext>
            </a:extLst>
          </p:cNvPr>
          <p:cNvSpPr txBox="1"/>
          <p:nvPr/>
        </p:nvSpPr>
        <p:spPr>
          <a:xfrm>
            <a:off x="3923928" y="5558461"/>
            <a:ext cx="4572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you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2" tooltip="hit"/>
              </a:rPr>
              <a:t>hit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it hard so that </a:t>
            </a:r>
            <a:r>
              <a:rPr lang="en-US" b="1" dirty="0">
                <a:solidFill>
                  <a:srgbClr val="1D2A57"/>
                </a:solidFill>
                <a:latin typeface="Arial" panose="020B0604020202020204" pitchFamily="34" charset="0"/>
              </a:rPr>
              <a:t>ball/shuttlecock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13" tooltip="travels"/>
              </a:rPr>
              <a:t>travels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a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14" tooltip="long"/>
              </a:rPr>
              <a:t>long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way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61479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3602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200800" cy="576064"/>
          </a:xfrm>
        </p:spPr>
        <p:txBody>
          <a:bodyPr>
            <a:normAutofit/>
          </a:bodyPr>
          <a:lstStyle/>
          <a:p>
            <a:r>
              <a:rPr lang="en-US" b="1" i="1" dirty="0">
                <a:latin typeface="Batik Regular" pitchFamily="2" charset="0"/>
              </a:rPr>
              <a:t>CLIL Lesson Plan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234486"/>
              </p:ext>
            </p:extLst>
          </p:nvPr>
        </p:nvGraphicFramePr>
        <p:xfrm>
          <a:off x="473653" y="2636911"/>
          <a:ext cx="8229600" cy="4139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8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951">
                <a:tc>
                  <a:txBody>
                    <a:bodyPr/>
                    <a:lstStyle/>
                    <a:p>
                      <a:r>
                        <a:rPr lang="en-US" sz="1400" dirty="0"/>
                        <a:t>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Complete and incomplete dominant gene 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951">
                <a:tc>
                  <a:txBody>
                    <a:bodyPr/>
                    <a:lstStyle/>
                    <a:p>
                      <a:r>
                        <a:rPr lang="en-US" sz="1400" dirty="0"/>
                        <a:t>Teaching Aims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 teach students the concept of complete and incomplete dominant gene 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341">
                <a:tc>
                  <a:txBody>
                    <a:bodyPr/>
                    <a:lstStyle/>
                    <a:p>
                      <a:r>
                        <a:rPr lang="en-US" sz="1400" dirty="0"/>
                        <a:t>Learning 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By the end of the lesson, students will able to differentiate between a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complete and incomplete dominant gene 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998">
                <a:tc>
                  <a:txBody>
                    <a:bodyPr/>
                    <a:lstStyle/>
                    <a:p>
                      <a:r>
                        <a:rPr lang="en-US" sz="1400" dirty="0"/>
                        <a:t>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Vocabulary: heterozygous,</a:t>
                      </a:r>
                      <a:r>
                        <a:rPr lang="en-US" sz="1400" baseline="0" dirty="0"/>
                        <a:t> homozygous, </a:t>
                      </a:r>
                      <a:r>
                        <a:rPr lang="en-US" sz="1400" dirty="0"/>
                        <a:t>complete and incomplete dominant gene action</a:t>
                      </a:r>
                    </a:p>
                    <a:p>
                      <a:r>
                        <a:rPr lang="en-US" sz="1400" dirty="0"/>
                        <a:t>Present tense to describe facts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423">
                <a:tc>
                  <a:txBody>
                    <a:bodyPr/>
                    <a:lstStyle/>
                    <a:p>
                      <a:r>
                        <a:rPr lang="en-US" sz="1400" dirty="0"/>
                        <a:t>Cognition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Comparing: between complete and incomplete dominant gene action</a:t>
                      </a:r>
                    </a:p>
                    <a:p>
                      <a:r>
                        <a:rPr lang="en-US" sz="1400" dirty="0"/>
                        <a:t>Summarize: summarizing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Identifying: </a:t>
                      </a:r>
                      <a:r>
                        <a:rPr lang="en-US" sz="1400" dirty="0" err="1"/>
                        <a:t>matchijng</a:t>
                      </a:r>
                      <a:r>
                        <a:rPr lang="en-US" sz="1400" dirty="0"/>
                        <a:t> pictures with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complete and incomplete dominant gene action</a:t>
                      </a:r>
                    </a:p>
                    <a:p>
                      <a:r>
                        <a:rPr lang="en-US" sz="1400" dirty="0"/>
                        <a:t>Remembering: the concept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951">
                <a:tc>
                  <a:txBody>
                    <a:bodyPr/>
                    <a:lstStyle/>
                    <a:p>
                      <a:r>
                        <a:rPr lang="en-US" sz="1400" dirty="0"/>
                        <a:t>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Power point slides</a:t>
                      </a:r>
                    </a:p>
                    <a:p>
                      <a:r>
                        <a:rPr lang="en-US" sz="1400" dirty="0"/>
                        <a:t>Video</a:t>
                      </a:r>
                    </a:p>
                    <a:p>
                      <a:r>
                        <a:rPr lang="en-US" sz="1400" dirty="0"/>
                        <a:t>Cards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-36512" y="-27384"/>
            <a:ext cx="8208912" cy="1151997"/>
            <a:chOff x="-36512" y="-27384"/>
            <a:chExt cx="8208912" cy="1151997"/>
          </a:xfrm>
        </p:grpSpPr>
        <p:grpSp>
          <p:nvGrpSpPr>
            <p:cNvPr id="6" name="Group 5"/>
            <p:cNvGrpSpPr/>
            <p:nvPr/>
          </p:nvGrpSpPr>
          <p:grpSpPr>
            <a:xfrm>
              <a:off x="-36512" y="-27384"/>
              <a:ext cx="5534668" cy="1151997"/>
              <a:chOff x="-36512" y="-27384"/>
              <a:chExt cx="5534668" cy="1151997"/>
            </a:xfrm>
          </p:grpSpPr>
          <p:pic>
            <p:nvPicPr>
              <p:cNvPr id="8" name="Picture 2" descr="D:\pictures\logobaru\Logo Transparan Warna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7384"/>
                <a:ext cx="864096" cy="11519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55576" y="188640"/>
                <a:ext cx="47425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u="sng" dirty="0">
                    <a:latin typeface="Batik Regular" pitchFamily="2" charset="0"/>
                  </a:rPr>
                  <a:t>Content and Language Integrated Learning</a:t>
                </a:r>
              </a:p>
              <a:p>
                <a:r>
                  <a:rPr lang="en-US" sz="1600" b="1" i="1" dirty="0">
                    <a:latin typeface="Batik Regular" pitchFamily="2" charset="0"/>
                  </a:rPr>
                  <a:t>Indonesia Australia Language Foundation (IALF) 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827584" y="1081192"/>
              <a:ext cx="734481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700809"/>
            <a:ext cx="8229600" cy="108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/>
              <a:t>Name:</a:t>
            </a:r>
          </a:p>
          <a:p>
            <a:pPr marL="0" indent="0">
              <a:buNone/>
            </a:pPr>
            <a:r>
              <a:rPr lang="en-US" sz="1600" i="1" dirty="0"/>
              <a:t>Date:</a:t>
            </a:r>
          </a:p>
          <a:p>
            <a:pPr marL="0" indent="0">
              <a:buNone/>
            </a:pPr>
            <a:r>
              <a:rPr lang="en-US" sz="1600" i="1" dirty="0"/>
              <a:t>Time:</a:t>
            </a:r>
          </a:p>
        </p:txBody>
      </p:sp>
    </p:spTree>
    <p:extLst>
      <p:ext uri="{BB962C8B-B14F-4D97-AF65-F5344CB8AC3E}">
        <p14:creationId xmlns:p14="http://schemas.microsoft.com/office/powerpoint/2010/main" val="201857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200800" cy="576064"/>
          </a:xfrm>
        </p:spPr>
        <p:txBody>
          <a:bodyPr>
            <a:normAutofit/>
          </a:bodyPr>
          <a:lstStyle/>
          <a:p>
            <a:r>
              <a:rPr lang="en-US" b="1" i="1" dirty="0">
                <a:latin typeface="Batik Regular" pitchFamily="2" charset="0"/>
              </a:rPr>
              <a:t>Procedure Sheet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36512" y="-27384"/>
            <a:ext cx="8208912" cy="1151997"/>
            <a:chOff x="-36512" y="-27384"/>
            <a:chExt cx="8208912" cy="1151997"/>
          </a:xfrm>
        </p:grpSpPr>
        <p:grpSp>
          <p:nvGrpSpPr>
            <p:cNvPr id="6" name="Group 5"/>
            <p:cNvGrpSpPr/>
            <p:nvPr/>
          </p:nvGrpSpPr>
          <p:grpSpPr>
            <a:xfrm>
              <a:off x="-36512" y="-27384"/>
              <a:ext cx="5534668" cy="1151997"/>
              <a:chOff x="-36512" y="-27384"/>
              <a:chExt cx="5534668" cy="1151997"/>
            </a:xfrm>
          </p:grpSpPr>
          <p:pic>
            <p:nvPicPr>
              <p:cNvPr id="8" name="Picture 2" descr="D:\pictures\logobaru\Logo Transparan Warna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7384"/>
                <a:ext cx="864096" cy="11519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55576" y="188640"/>
                <a:ext cx="47425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u="sng" dirty="0">
                    <a:latin typeface="Batik Regular" pitchFamily="2" charset="0"/>
                  </a:rPr>
                  <a:t>Content and Language Integrated Learning</a:t>
                </a:r>
              </a:p>
              <a:p>
                <a:r>
                  <a:rPr lang="en-US" sz="1600" b="1" i="1" dirty="0">
                    <a:latin typeface="Batik Regular" pitchFamily="2" charset="0"/>
                  </a:rPr>
                  <a:t>Indonesia Australia Language Foundation (IALF) 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827584" y="1081192"/>
              <a:ext cx="734481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120227"/>
              </p:ext>
            </p:extLst>
          </p:nvPr>
        </p:nvGraphicFramePr>
        <p:xfrm>
          <a:off x="457200" y="1600200"/>
          <a:ext cx="8229600" cy="485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0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84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Stage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Time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Interaction patterns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Aids &amp; materials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Detail procedure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Stage aims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 – 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Slide</a:t>
                      </a:r>
                      <a:r>
                        <a:rPr lang="en-US" sz="1200" baseline="0" dirty="0"/>
                        <a:t> 1 &amp; 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Recall last lesson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Students</a:t>
                      </a:r>
                      <a:r>
                        <a:rPr lang="en-US" sz="1200" baseline="0" dirty="0"/>
                        <a:t> work in pairs to answer the 2 questions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feedback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 – S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Slide</a:t>
                      </a:r>
                      <a:r>
                        <a:rPr lang="en-US" sz="1200" baseline="0" dirty="0"/>
                        <a:t> 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Present the aims of this lesson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 – S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Slide</a:t>
                      </a:r>
                      <a:r>
                        <a:rPr lang="en-US" sz="1200" baseline="0" dirty="0"/>
                        <a:t> 4 &amp; video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Ask students “is fish genetics</a:t>
                      </a:r>
                      <a:r>
                        <a:rPr lang="en-US" sz="1200" baseline="0" dirty="0"/>
                        <a:t> important?” why?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Before playing the video, ask student?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Compare answer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feedback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 – S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Slide</a:t>
                      </a:r>
                      <a:r>
                        <a:rPr lang="en-US" sz="1200" baseline="0" dirty="0"/>
                        <a:t> 5 &amp; 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Present the concepts of the content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Ask question related to the concepts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 – 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Cards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Put students in pairs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Ask students to match pictures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 – S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Individual Slide</a:t>
                      </a:r>
                      <a:r>
                        <a:rPr lang="en-US" sz="1200" baseline="0" dirty="0"/>
                        <a:t> 9 &amp; 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Task individual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Compare answers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 – 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Individual Slide</a:t>
                      </a:r>
                      <a:r>
                        <a:rPr lang="en-US" sz="1200" baseline="0" dirty="0"/>
                        <a:t> 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Conclusion 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End the lesson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700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200800" cy="576064"/>
          </a:xfrm>
        </p:spPr>
        <p:txBody>
          <a:bodyPr>
            <a:normAutofit/>
          </a:bodyPr>
          <a:lstStyle/>
          <a:p>
            <a:r>
              <a:rPr lang="en-US" b="1" i="1" dirty="0">
                <a:latin typeface="Batik Regular" pitchFamily="2" charset="0"/>
              </a:rPr>
              <a:t>Effective Lesson Plan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36512" y="-27384"/>
            <a:ext cx="8208912" cy="1151997"/>
            <a:chOff x="-36512" y="-27384"/>
            <a:chExt cx="8208912" cy="1151997"/>
          </a:xfrm>
        </p:grpSpPr>
        <p:grpSp>
          <p:nvGrpSpPr>
            <p:cNvPr id="6" name="Group 5"/>
            <p:cNvGrpSpPr/>
            <p:nvPr/>
          </p:nvGrpSpPr>
          <p:grpSpPr>
            <a:xfrm>
              <a:off x="-36512" y="-27384"/>
              <a:ext cx="5534668" cy="1151997"/>
              <a:chOff x="-36512" y="-27384"/>
              <a:chExt cx="5534668" cy="1151997"/>
            </a:xfrm>
          </p:grpSpPr>
          <p:pic>
            <p:nvPicPr>
              <p:cNvPr id="8" name="Picture 2" descr="D:\pictures\logobaru\Logo Transparan Warna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7384"/>
                <a:ext cx="864096" cy="11519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55576" y="188640"/>
                <a:ext cx="47425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u="sng" dirty="0">
                    <a:latin typeface="Batik Regular" pitchFamily="2" charset="0"/>
                  </a:rPr>
                  <a:t>Content and Language Integrated Learning</a:t>
                </a:r>
              </a:p>
              <a:p>
                <a:r>
                  <a:rPr lang="en-US" sz="1600" b="1" i="1" dirty="0">
                    <a:latin typeface="Batik Regular" pitchFamily="2" charset="0"/>
                  </a:rPr>
                  <a:t>Indonesia Australia Language Foundation (IALF) 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827584" y="1081192"/>
              <a:ext cx="734481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The lesson opening</a:t>
            </a:r>
            <a:r>
              <a:rPr lang="en-US" sz="2000" dirty="0"/>
              <a:t>, the lesson opening should communicate:</a:t>
            </a:r>
          </a:p>
          <a:p>
            <a:pPr marL="914400" lvl="1" indent="-514350"/>
            <a:r>
              <a:rPr lang="en-US" sz="1600" dirty="0"/>
              <a:t>What is about happen</a:t>
            </a:r>
          </a:p>
          <a:p>
            <a:pPr marL="914400" lvl="1" indent="-514350"/>
            <a:r>
              <a:rPr lang="en-US" sz="1600" dirty="0"/>
              <a:t>Why it is important for it happen</a:t>
            </a:r>
          </a:p>
          <a:p>
            <a:pPr marL="914400" lvl="1" indent="-514350"/>
            <a:r>
              <a:rPr lang="en-US" sz="1600" dirty="0"/>
              <a:t>How it relates to what has been done previously</a:t>
            </a:r>
          </a:p>
          <a:p>
            <a:pPr marL="914400" lvl="1" indent="-514350"/>
            <a:r>
              <a:rPr lang="en-US" sz="1600" dirty="0"/>
              <a:t>How it is going to happen</a:t>
            </a:r>
          </a:p>
          <a:p>
            <a:pPr marL="400050" lvl="1" indent="0">
              <a:buNone/>
            </a:pPr>
            <a:r>
              <a:rPr lang="en-US" sz="1600" dirty="0"/>
              <a:t>It should also:</a:t>
            </a:r>
          </a:p>
          <a:p>
            <a:pPr marL="914400" lvl="1" indent="-514350"/>
            <a:r>
              <a:rPr lang="en-US" sz="1600" dirty="0"/>
              <a:t>Engage students and capture their interest</a:t>
            </a:r>
          </a:p>
          <a:p>
            <a:pPr marL="914400" lvl="1" indent="-514350"/>
            <a:r>
              <a:rPr lang="en-US" sz="1600" dirty="0"/>
              <a:t>Provide and model clear expectations for students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The introduction to new material. </a:t>
            </a:r>
            <a:r>
              <a:rPr lang="en-US" sz="2000" dirty="0"/>
              <a:t>During this phase, you should:</a:t>
            </a:r>
          </a:p>
          <a:p>
            <a:pPr marL="914400" lvl="1" indent="-514350"/>
            <a:r>
              <a:rPr lang="en-US" sz="1600" dirty="0"/>
              <a:t>Emphasize and reiterate key points instead of drowning students in details</a:t>
            </a:r>
          </a:p>
          <a:p>
            <a:pPr marL="914400" lvl="1" indent="-514350"/>
            <a:r>
              <a:rPr lang="en-US" sz="1600" dirty="0"/>
              <a:t>Build in activities that  allow students to “take in” the information</a:t>
            </a:r>
          </a:p>
          <a:p>
            <a:pPr marL="914400" lvl="1" indent="-514350"/>
            <a:r>
              <a:rPr lang="en-US" sz="1600"/>
              <a:t>Use multiple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8864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200800" cy="576064"/>
          </a:xfrm>
        </p:spPr>
        <p:txBody>
          <a:bodyPr>
            <a:normAutofit/>
          </a:bodyPr>
          <a:lstStyle/>
          <a:p>
            <a:r>
              <a:rPr lang="en-US" b="1" i="1" dirty="0">
                <a:latin typeface="Batik Regular" pitchFamily="2" charset="0"/>
              </a:rPr>
              <a:t>Effective Lesson Plan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36512" y="-27384"/>
            <a:ext cx="8208912" cy="1151997"/>
            <a:chOff x="-36512" y="-27384"/>
            <a:chExt cx="8208912" cy="1151997"/>
          </a:xfrm>
        </p:grpSpPr>
        <p:grpSp>
          <p:nvGrpSpPr>
            <p:cNvPr id="6" name="Group 5"/>
            <p:cNvGrpSpPr/>
            <p:nvPr/>
          </p:nvGrpSpPr>
          <p:grpSpPr>
            <a:xfrm>
              <a:off x="-36512" y="-27384"/>
              <a:ext cx="5534668" cy="1151997"/>
              <a:chOff x="-36512" y="-27384"/>
              <a:chExt cx="5534668" cy="1151997"/>
            </a:xfrm>
          </p:grpSpPr>
          <p:pic>
            <p:nvPicPr>
              <p:cNvPr id="8" name="Picture 2" descr="D:\pictures\logobaru\Logo Transparan Warna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7384"/>
                <a:ext cx="864096" cy="11519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55576" y="188640"/>
                <a:ext cx="47425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u="sng" dirty="0">
                    <a:latin typeface="Batik Regular" pitchFamily="2" charset="0"/>
                  </a:rPr>
                  <a:t>Content and Language Integrated Learning</a:t>
                </a:r>
              </a:p>
              <a:p>
                <a:r>
                  <a:rPr lang="en-US" sz="1600" b="1" i="1" dirty="0">
                    <a:latin typeface="Batik Regular" pitchFamily="2" charset="0"/>
                  </a:rPr>
                  <a:t>Indonesia Australia Language Foundation (IALF) 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827584" y="1081192"/>
              <a:ext cx="734481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The guided practice of new material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The independent practice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The lesson closing</a:t>
            </a:r>
          </a:p>
        </p:txBody>
      </p:sp>
      <p:pic>
        <p:nvPicPr>
          <p:cNvPr id="4" name="Picture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645024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36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848416"/>
            <a:ext cx="8229600" cy="1143000"/>
          </a:xfrm>
        </p:spPr>
        <p:txBody>
          <a:bodyPr/>
          <a:lstStyle/>
          <a:p>
            <a:r>
              <a:rPr lang="en-US" dirty="0" err="1"/>
              <a:t>terimakasih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76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EBDA91-EAED-4398-8ED3-B1B94D4B7EEA}"/>
              </a:ext>
            </a:extLst>
          </p:cNvPr>
          <p:cNvSpPr/>
          <p:nvPr/>
        </p:nvSpPr>
        <p:spPr>
          <a:xfrm>
            <a:off x="341463" y="313033"/>
            <a:ext cx="1950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a. Passing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CE65C-B123-450B-9DDE-B67724408F6F}"/>
              </a:ext>
            </a:extLst>
          </p:cNvPr>
          <p:cNvSpPr/>
          <p:nvPr/>
        </p:nvSpPr>
        <p:spPr>
          <a:xfrm>
            <a:off x="336375" y="1563238"/>
            <a:ext cx="2021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b. Self-talk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75A3C-4BB4-4013-8E7C-63490E5768DD}"/>
              </a:ext>
            </a:extLst>
          </p:cNvPr>
          <p:cNvSpPr/>
          <p:nvPr/>
        </p:nvSpPr>
        <p:spPr>
          <a:xfrm>
            <a:off x="341463" y="2951240"/>
            <a:ext cx="3206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c. Self-awareness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5B58F-88E9-458C-ADBB-3313D7DD04CA}"/>
              </a:ext>
            </a:extLst>
          </p:cNvPr>
          <p:cNvSpPr/>
          <p:nvPr/>
        </p:nvSpPr>
        <p:spPr>
          <a:xfrm>
            <a:off x="336375" y="4168808"/>
            <a:ext cx="2499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d. Aggression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9F5F7B-8F38-4BA4-A97A-31D3CA58969C}"/>
              </a:ext>
            </a:extLst>
          </p:cNvPr>
          <p:cNvSpPr/>
          <p:nvPr/>
        </p:nvSpPr>
        <p:spPr>
          <a:xfrm>
            <a:off x="336375" y="5589240"/>
            <a:ext cx="3594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e. Psychophysiology</a:t>
            </a:r>
          </a:p>
        </p:txBody>
      </p:sp>
      <p:pic>
        <p:nvPicPr>
          <p:cNvPr id="23" name="Picture 22" descr="A group of colorful dice&#10;&#10;Description automatically generated with medium confidence">
            <a:extLst>
              <a:ext uri="{FF2B5EF4-FFF2-40B4-BE49-F238E27FC236}">
                <a16:creationId xmlns:a16="http://schemas.microsoft.com/office/drawing/2014/main" id="{15321E40-D1D5-42F2-BC03-AFC64CB359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64" b="58579"/>
          <a:stretch/>
        </p:blipFill>
        <p:spPr>
          <a:xfrm>
            <a:off x="5220073" y="292423"/>
            <a:ext cx="512706" cy="760313"/>
          </a:xfrm>
          <a:prstGeom prst="rect">
            <a:avLst/>
          </a:prstGeom>
        </p:spPr>
      </p:pic>
      <p:pic>
        <p:nvPicPr>
          <p:cNvPr id="29" name="Picture 28" descr="A group of colorful dice&#10;&#10;Description automatically generated with medium confidence">
            <a:extLst>
              <a:ext uri="{FF2B5EF4-FFF2-40B4-BE49-F238E27FC236}">
                <a16:creationId xmlns:a16="http://schemas.microsoft.com/office/drawing/2014/main" id="{59DF61EA-D07B-4279-980E-4B8E4E1CF7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0" r="64770" b="61279"/>
          <a:stretch/>
        </p:blipFill>
        <p:spPr>
          <a:xfrm>
            <a:off x="6237795" y="1730050"/>
            <a:ext cx="619140" cy="672644"/>
          </a:xfrm>
          <a:prstGeom prst="rect">
            <a:avLst/>
          </a:prstGeom>
        </p:spPr>
      </p:pic>
      <p:pic>
        <p:nvPicPr>
          <p:cNvPr id="30" name="Picture 29" descr="A group of colorful dice&#10;&#10;Description automatically generated with medium confidence">
            <a:extLst>
              <a:ext uri="{FF2B5EF4-FFF2-40B4-BE49-F238E27FC236}">
                <a16:creationId xmlns:a16="http://schemas.microsoft.com/office/drawing/2014/main" id="{83725D83-E884-48A9-96DB-E3AB4ED91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4" r="44737" b="58579"/>
          <a:stretch/>
        </p:blipFill>
        <p:spPr>
          <a:xfrm>
            <a:off x="4345334" y="2744484"/>
            <a:ext cx="619140" cy="791531"/>
          </a:xfrm>
          <a:prstGeom prst="rect">
            <a:avLst/>
          </a:prstGeom>
        </p:spPr>
      </p:pic>
      <p:pic>
        <p:nvPicPr>
          <p:cNvPr id="31" name="Picture 30" descr="A group of colorful dice&#10;&#10;Description automatically generated with medium confidence">
            <a:extLst>
              <a:ext uri="{FF2B5EF4-FFF2-40B4-BE49-F238E27FC236}">
                <a16:creationId xmlns:a16="http://schemas.microsoft.com/office/drawing/2014/main" id="{2EF28098-AF9C-4AD5-A737-86BA904845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9" r="23274" b="58579"/>
          <a:stretch/>
        </p:blipFill>
        <p:spPr>
          <a:xfrm>
            <a:off x="5183644" y="4461195"/>
            <a:ext cx="585564" cy="816660"/>
          </a:xfrm>
          <a:prstGeom prst="rect">
            <a:avLst/>
          </a:prstGeom>
        </p:spPr>
      </p:pic>
      <p:pic>
        <p:nvPicPr>
          <p:cNvPr id="32" name="Picture 31" descr="A group of colorful dice&#10;&#10;Description automatically generated with medium confidence">
            <a:extLst>
              <a:ext uri="{FF2B5EF4-FFF2-40B4-BE49-F238E27FC236}">
                <a16:creationId xmlns:a16="http://schemas.microsoft.com/office/drawing/2014/main" id="{4A41B753-A1F2-4228-AF27-5FBDFF414D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16" b="58579"/>
          <a:stretch/>
        </p:blipFill>
        <p:spPr>
          <a:xfrm>
            <a:off x="5459638" y="5785216"/>
            <a:ext cx="619140" cy="766102"/>
          </a:xfrm>
          <a:prstGeom prst="rect">
            <a:avLst/>
          </a:prstGeom>
        </p:spPr>
      </p:pic>
      <p:pic>
        <p:nvPicPr>
          <p:cNvPr id="1026" name="Picture 2" descr="Basketball Passing Stock Illustrations – 376 Basketball Passing Stock  Illustrations, Vectors &amp;amp; Clipart - Dreamstime">
            <a:extLst>
              <a:ext uri="{FF2B5EF4-FFF2-40B4-BE49-F238E27FC236}">
                <a16:creationId xmlns:a16="http://schemas.microsoft.com/office/drawing/2014/main" id="{40D9C5F1-1629-40FD-96D6-0337E5E11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08050"/>
            <a:ext cx="2021708" cy="115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proving Self-awareness To Improve Your Nonverbal - Communication Clipart  (#253474) - PinClipart">
            <a:extLst>
              <a:ext uri="{FF2B5EF4-FFF2-40B4-BE49-F238E27FC236}">
                <a16:creationId xmlns:a16="http://schemas.microsoft.com/office/drawing/2014/main" id="{9392D699-59CA-4555-9F79-32D75E619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90" y="10023"/>
            <a:ext cx="1881078" cy="143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alk your way to success: Self-talk and the power of flexible thinking |  Welcome and General | ConnectedCoaches">
            <a:extLst>
              <a:ext uri="{FF2B5EF4-FFF2-40B4-BE49-F238E27FC236}">
                <a16:creationId xmlns:a16="http://schemas.microsoft.com/office/drawing/2014/main" id="{7BC92B98-16B3-432B-B18A-01962FE25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90" y="5321861"/>
            <a:ext cx="2719707" cy="14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ggression in the Sporting Environment: 2012">
            <a:extLst>
              <a:ext uri="{FF2B5EF4-FFF2-40B4-BE49-F238E27FC236}">
                <a16:creationId xmlns:a16="http://schemas.microsoft.com/office/drawing/2014/main" id="{739508DC-64C8-4DE4-AF2D-DEB498C40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142" y="2836625"/>
            <a:ext cx="2170162" cy="110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sychophysiology PNG Images, Psychophysiology Clipart Free Download">
            <a:extLst>
              <a:ext uri="{FF2B5EF4-FFF2-40B4-BE49-F238E27FC236}">
                <a16:creationId xmlns:a16="http://schemas.microsoft.com/office/drawing/2014/main" id="{BE35E00A-BA37-4110-9900-5B1D52BFA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973" y="1292336"/>
            <a:ext cx="1729482" cy="171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819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EBDA91-EAED-4398-8ED3-B1B94D4B7EEA}"/>
              </a:ext>
            </a:extLst>
          </p:cNvPr>
          <p:cNvSpPr/>
          <p:nvPr/>
        </p:nvSpPr>
        <p:spPr>
          <a:xfrm>
            <a:off x="341463" y="313033"/>
            <a:ext cx="1950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a. Passing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CE65C-B123-450B-9DDE-B67724408F6F}"/>
              </a:ext>
            </a:extLst>
          </p:cNvPr>
          <p:cNvSpPr/>
          <p:nvPr/>
        </p:nvSpPr>
        <p:spPr>
          <a:xfrm>
            <a:off x="336375" y="1563238"/>
            <a:ext cx="2021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b. Self-talk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75A3C-4BB4-4013-8E7C-63490E5768DD}"/>
              </a:ext>
            </a:extLst>
          </p:cNvPr>
          <p:cNvSpPr/>
          <p:nvPr/>
        </p:nvSpPr>
        <p:spPr>
          <a:xfrm>
            <a:off x="341463" y="2951240"/>
            <a:ext cx="3206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c. Self-awareness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5B58F-88E9-458C-ADBB-3313D7DD04CA}"/>
              </a:ext>
            </a:extLst>
          </p:cNvPr>
          <p:cNvSpPr/>
          <p:nvPr/>
        </p:nvSpPr>
        <p:spPr>
          <a:xfrm>
            <a:off x="336375" y="4168808"/>
            <a:ext cx="2499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d. Aggression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9F5F7B-8F38-4BA4-A97A-31D3CA58969C}"/>
              </a:ext>
            </a:extLst>
          </p:cNvPr>
          <p:cNvSpPr/>
          <p:nvPr/>
        </p:nvSpPr>
        <p:spPr>
          <a:xfrm>
            <a:off x="336375" y="5589240"/>
            <a:ext cx="3594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e. Psychophysiology</a:t>
            </a:r>
          </a:p>
        </p:txBody>
      </p:sp>
      <p:pic>
        <p:nvPicPr>
          <p:cNvPr id="23" name="Picture 22" descr="A group of colorful dice&#10;&#10;Description automatically generated with medium confidence">
            <a:extLst>
              <a:ext uri="{FF2B5EF4-FFF2-40B4-BE49-F238E27FC236}">
                <a16:creationId xmlns:a16="http://schemas.microsoft.com/office/drawing/2014/main" id="{15321E40-D1D5-42F2-BC03-AFC64CB359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64" b="58579"/>
          <a:stretch/>
        </p:blipFill>
        <p:spPr>
          <a:xfrm>
            <a:off x="5220073" y="292423"/>
            <a:ext cx="512706" cy="760313"/>
          </a:xfrm>
          <a:prstGeom prst="rect">
            <a:avLst/>
          </a:prstGeom>
        </p:spPr>
      </p:pic>
      <p:pic>
        <p:nvPicPr>
          <p:cNvPr id="29" name="Picture 28" descr="A group of colorful dice&#10;&#10;Description automatically generated with medium confidence">
            <a:extLst>
              <a:ext uri="{FF2B5EF4-FFF2-40B4-BE49-F238E27FC236}">
                <a16:creationId xmlns:a16="http://schemas.microsoft.com/office/drawing/2014/main" id="{59DF61EA-D07B-4279-980E-4B8E4E1CF7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0" r="64770" b="61279"/>
          <a:stretch/>
        </p:blipFill>
        <p:spPr>
          <a:xfrm>
            <a:off x="6237795" y="1730050"/>
            <a:ext cx="619140" cy="672644"/>
          </a:xfrm>
          <a:prstGeom prst="rect">
            <a:avLst/>
          </a:prstGeom>
        </p:spPr>
      </p:pic>
      <p:pic>
        <p:nvPicPr>
          <p:cNvPr id="30" name="Picture 29" descr="A group of colorful dice&#10;&#10;Description automatically generated with medium confidence">
            <a:extLst>
              <a:ext uri="{FF2B5EF4-FFF2-40B4-BE49-F238E27FC236}">
                <a16:creationId xmlns:a16="http://schemas.microsoft.com/office/drawing/2014/main" id="{83725D83-E884-48A9-96DB-E3AB4ED91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4" r="44737" b="58579"/>
          <a:stretch/>
        </p:blipFill>
        <p:spPr>
          <a:xfrm>
            <a:off x="4345334" y="2744484"/>
            <a:ext cx="619140" cy="791531"/>
          </a:xfrm>
          <a:prstGeom prst="rect">
            <a:avLst/>
          </a:prstGeom>
        </p:spPr>
      </p:pic>
      <p:pic>
        <p:nvPicPr>
          <p:cNvPr id="31" name="Picture 30" descr="A group of colorful dice&#10;&#10;Description automatically generated with medium confidence">
            <a:extLst>
              <a:ext uri="{FF2B5EF4-FFF2-40B4-BE49-F238E27FC236}">
                <a16:creationId xmlns:a16="http://schemas.microsoft.com/office/drawing/2014/main" id="{2EF28098-AF9C-4AD5-A737-86BA904845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9" r="23274" b="58579"/>
          <a:stretch/>
        </p:blipFill>
        <p:spPr>
          <a:xfrm>
            <a:off x="5183644" y="4461195"/>
            <a:ext cx="585564" cy="816660"/>
          </a:xfrm>
          <a:prstGeom prst="rect">
            <a:avLst/>
          </a:prstGeom>
        </p:spPr>
      </p:pic>
      <p:pic>
        <p:nvPicPr>
          <p:cNvPr id="32" name="Picture 31" descr="A group of colorful dice&#10;&#10;Description automatically generated with medium confidence">
            <a:extLst>
              <a:ext uri="{FF2B5EF4-FFF2-40B4-BE49-F238E27FC236}">
                <a16:creationId xmlns:a16="http://schemas.microsoft.com/office/drawing/2014/main" id="{4A41B753-A1F2-4228-AF27-5FBDFF414D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16" b="58579"/>
          <a:stretch/>
        </p:blipFill>
        <p:spPr>
          <a:xfrm>
            <a:off x="5459638" y="5785216"/>
            <a:ext cx="619140" cy="766102"/>
          </a:xfrm>
          <a:prstGeom prst="rect">
            <a:avLst/>
          </a:prstGeom>
        </p:spPr>
      </p:pic>
      <p:pic>
        <p:nvPicPr>
          <p:cNvPr id="1026" name="Picture 2" descr="Basketball Passing Stock Illustrations – 376 Basketball Passing Stock  Illustrations, Vectors &amp;amp; Clipart - Dreamstime">
            <a:extLst>
              <a:ext uri="{FF2B5EF4-FFF2-40B4-BE49-F238E27FC236}">
                <a16:creationId xmlns:a16="http://schemas.microsoft.com/office/drawing/2014/main" id="{40D9C5F1-1629-40FD-96D6-0337E5E11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08050"/>
            <a:ext cx="2021708" cy="115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proving Self-awareness To Improve Your Nonverbal - Communication Clipart  (#253474) - PinClipart">
            <a:extLst>
              <a:ext uri="{FF2B5EF4-FFF2-40B4-BE49-F238E27FC236}">
                <a16:creationId xmlns:a16="http://schemas.microsoft.com/office/drawing/2014/main" id="{9392D699-59CA-4555-9F79-32D75E619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90" y="10023"/>
            <a:ext cx="1881078" cy="143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alk your way to success: Self-talk and the power of flexible thinking |  Welcome and General | ConnectedCoaches">
            <a:extLst>
              <a:ext uri="{FF2B5EF4-FFF2-40B4-BE49-F238E27FC236}">
                <a16:creationId xmlns:a16="http://schemas.microsoft.com/office/drawing/2014/main" id="{7BC92B98-16B3-432B-B18A-01962FE25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90" y="5321861"/>
            <a:ext cx="2719707" cy="14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ggression in the Sporting Environment: 2012">
            <a:extLst>
              <a:ext uri="{FF2B5EF4-FFF2-40B4-BE49-F238E27FC236}">
                <a16:creationId xmlns:a16="http://schemas.microsoft.com/office/drawing/2014/main" id="{739508DC-64C8-4DE4-AF2D-DEB498C40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142" y="2836625"/>
            <a:ext cx="2170162" cy="110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sychophysiology PNG Images, Psychophysiology Clipart Free Download">
            <a:extLst>
              <a:ext uri="{FF2B5EF4-FFF2-40B4-BE49-F238E27FC236}">
                <a16:creationId xmlns:a16="http://schemas.microsoft.com/office/drawing/2014/main" id="{BE35E00A-BA37-4110-9900-5B1D52BFA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973" y="1292336"/>
            <a:ext cx="1729482" cy="171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315FB7-8EBD-46A3-8B56-6B25A3F5D6CB}"/>
              </a:ext>
            </a:extLst>
          </p:cNvPr>
          <p:cNvCxnSpPr>
            <a:cxnSpLocks/>
            <a:stCxn id="4" idx="3"/>
            <a:endCxn id="31" idx="1"/>
          </p:cNvCxnSpPr>
          <p:nvPr/>
        </p:nvCxnSpPr>
        <p:spPr>
          <a:xfrm>
            <a:off x="2292253" y="605421"/>
            <a:ext cx="2891391" cy="42641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A314F66-120E-47D5-8A3B-9EAD904F2891}"/>
              </a:ext>
            </a:extLst>
          </p:cNvPr>
          <p:cNvCxnSpPr>
            <a:cxnSpLocks/>
            <a:stCxn id="5" idx="3"/>
            <a:endCxn id="32" idx="1"/>
          </p:cNvCxnSpPr>
          <p:nvPr/>
        </p:nvCxnSpPr>
        <p:spPr>
          <a:xfrm>
            <a:off x="2358082" y="1855626"/>
            <a:ext cx="3101556" cy="43126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0FA878A-0A48-40BC-8B76-4AC5634F4AA4}"/>
              </a:ext>
            </a:extLst>
          </p:cNvPr>
          <p:cNvCxnSpPr>
            <a:cxnSpLocks/>
            <a:stCxn id="9" idx="3"/>
            <a:endCxn id="23" idx="1"/>
          </p:cNvCxnSpPr>
          <p:nvPr/>
        </p:nvCxnSpPr>
        <p:spPr>
          <a:xfrm flipV="1">
            <a:off x="3547790" y="672580"/>
            <a:ext cx="1672283" cy="2571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195B77-FA36-4B70-B61F-142C4F3E5659}"/>
              </a:ext>
            </a:extLst>
          </p:cNvPr>
          <p:cNvCxnSpPr>
            <a:cxnSpLocks/>
            <a:stCxn id="10" idx="3"/>
            <a:endCxn id="30" idx="1"/>
          </p:cNvCxnSpPr>
          <p:nvPr/>
        </p:nvCxnSpPr>
        <p:spPr>
          <a:xfrm flipV="1">
            <a:off x="2835585" y="3140250"/>
            <a:ext cx="1509749" cy="132094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D290411-E960-4E10-B73F-09C749C2CBA6}"/>
              </a:ext>
            </a:extLst>
          </p:cNvPr>
          <p:cNvCxnSpPr>
            <a:cxnSpLocks/>
            <a:stCxn id="12" idx="3"/>
            <a:endCxn id="29" idx="1"/>
          </p:cNvCxnSpPr>
          <p:nvPr/>
        </p:nvCxnSpPr>
        <p:spPr>
          <a:xfrm flipV="1">
            <a:off x="3930629" y="2066372"/>
            <a:ext cx="2307166" cy="381525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894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EBDA91-EAED-4398-8ED3-B1B94D4B7EEA}"/>
              </a:ext>
            </a:extLst>
          </p:cNvPr>
          <p:cNvSpPr/>
          <p:nvPr/>
        </p:nvSpPr>
        <p:spPr>
          <a:xfrm>
            <a:off x="341463" y="313033"/>
            <a:ext cx="1950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a. Passing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CE65C-B123-450B-9DDE-B67724408F6F}"/>
              </a:ext>
            </a:extLst>
          </p:cNvPr>
          <p:cNvSpPr/>
          <p:nvPr/>
        </p:nvSpPr>
        <p:spPr>
          <a:xfrm>
            <a:off x="336375" y="1563238"/>
            <a:ext cx="2021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b. Self-talk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75A3C-4BB4-4013-8E7C-63490E5768DD}"/>
              </a:ext>
            </a:extLst>
          </p:cNvPr>
          <p:cNvSpPr/>
          <p:nvPr/>
        </p:nvSpPr>
        <p:spPr>
          <a:xfrm>
            <a:off x="341463" y="2951240"/>
            <a:ext cx="3206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c. Self-awareness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5B58F-88E9-458C-ADBB-3313D7DD04CA}"/>
              </a:ext>
            </a:extLst>
          </p:cNvPr>
          <p:cNvSpPr/>
          <p:nvPr/>
        </p:nvSpPr>
        <p:spPr>
          <a:xfrm>
            <a:off x="336375" y="4168808"/>
            <a:ext cx="2499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d. Aggression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9F5F7B-8F38-4BA4-A97A-31D3CA58969C}"/>
              </a:ext>
            </a:extLst>
          </p:cNvPr>
          <p:cNvSpPr/>
          <p:nvPr/>
        </p:nvSpPr>
        <p:spPr>
          <a:xfrm>
            <a:off x="336375" y="5589240"/>
            <a:ext cx="3594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e. Psychophysiology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AC3EAF-3FD1-4CF3-A819-CE2AF4663A61}"/>
              </a:ext>
            </a:extLst>
          </p:cNvPr>
          <p:cNvSpPr txBox="1"/>
          <p:nvPr/>
        </p:nvSpPr>
        <p:spPr>
          <a:xfrm>
            <a:off x="4230537" y="143755"/>
            <a:ext cx="4572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2" tooltip="act"/>
              </a:rPr>
              <a:t>act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of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kicking"/>
              </a:rPr>
              <a:t>kicking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throwing"/>
              </a:rPr>
              <a:t>throwing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, 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hitting"/>
              </a:rPr>
              <a:t>hitting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the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ball"/>
              </a:rPr>
              <a:t>ball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to someone in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7" tooltip="your"/>
              </a:rPr>
              <a:t>your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own </a:t>
            </a:r>
            <a:r>
              <a:rPr lang="en-US" b="1" i="0" u="sng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8" tooltip="team"/>
              </a:rPr>
              <a:t>team</a:t>
            </a:r>
            <a:endParaRPr lang="en-ID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B166C3-D16F-4DDB-8D4E-F9CCBDE354B6}"/>
              </a:ext>
            </a:extLst>
          </p:cNvPr>
          <p:cNvSpPr txBox="1"/>
          <p:nvPr/>
        </p:nvSpPr>
        <p:spPr>
          <a:xfrm>
            <a:off x="4218211" y="1393960"/>
            <a:ext cx="4572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verbalization or statements athletes repeat to themselves prior to or during skill execution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endParaRPr lang="en-ID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928F77-3211-4236-B4A7-C5490D5C4F77}"/>
              </a:ext>
            </a:extLst>
          </p:cNvPr>
          <p:cNvSpPr txBox="1"/>
          <p:nvPr/>
        </p:nvSpPr>
        <p:spPr>
          <a:xfrm>
            <a:off x="4139952" y="2781962"/>
            <a:ext cx="4572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having knowledge and perception of one's own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: Strengths and weaknesses. Thoughts, emotions, and behaviors</a:t>
            </a:r>
            <a:endParaRPr lang="en-ID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9CF5D1-1457-494D-9B38-7E072E7FDF51}"/>
              </a:ext>
            </a:extLst>
          </p:cNvPr>
          <p:cNvSpPr txBox="1"/>
          <p:nvPr/>
        </p:nvSpPr>
        <p:spPr>
          <a:xfrm>
            <a:off x="4022417" y="3861030"/>
            <a:ext cx="4572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any form of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behaviour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directed toward the goal of harming of injuring another live being who is motivated to avoid such treatment</a:t>
            </a:r>
            <a:endParaRPr lang="en-ID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6636C2F-BB30-46BE-9EA9-C13B2308B581}"/>
              </a:ext>
            </a:extLst>
          </p:cNvPr>
          <p:cNvSpPr txBox="1"/>
          <p:nvPr/>
        </p:nvSpPr>
        <p:spPr>
          <a:xfrm>
            <a:off x="4139952" y="5454528"/>
            <a:ext cx="4572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study of the relationship between physiological and psychological phenomena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3116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851920" y="0"/>
            <a:ext cx="5184576" cy="388843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768" y="2130425"/>
            <a:ext cx="8350696" cy="1470025"/>
          </a:xfrm>
          <a:solidFill>
            <a:schemeClr val="accent6">
              <a:lumMod val="40000"/>
              <a:lumOff val="60000"/>
              <a:alpha val="51000"/>
            </a:schemeClr>
          </a:solidFill>
        </p:spPr>
        <p:txBody>
          <a:bodyPr>
            <a:noAutofit/>
          </a:bodyPr>
          <a:lstStyle/>
          <a:p>
            <a:r>
              <a:rPr lang="en-US" sz="8000" b="1" dirty="0"/>
              <a:t>Sport Achievement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6021288"/>
            <a:ext cx="6400800" cy="694928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Donny </a:t>
            </a:r>
            <a:r>
              <a:rPr lang="en-US" b="1" dirty="0" err="1">
                <a:solidFill>
                  <a:schemeClr val="tx1"/>
                </a:solidFill>
              </a:rPr>
              <a:t>Wira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Yudha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Kusuma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27784" y="3570585"/>
            <a:ext cx="3672408" cy="244827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71600" y="5157192"/>
            <a:ext cx="2088232" cy="1296144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956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0" y="-7296"/>
            <a:ext cx="2411760" cy="234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948264" y="-27384"/>
            <a:ext cx="2160240" cy="230425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397469"/>
              </p:ext>
            </p:extLst>
          </p:nvPr>
        </p:nvGraphicFramePr>
        <p:xfrm>
          <a:off x="120382" y="1844825"/>
          <a:ext cx="8928192" cy="4909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727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Kho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Henrikho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Wibowo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Kevin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Sanjaya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Sukamuljo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7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180 cm</a:t>
                      </a:r>
                    </a:p>
                  </a:txBody>
                  <a:tcP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Height</a:t>
                      </a:r>
                    </a:p>
                  </a:txBody>
                  <a:tcP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168 cm</a:t>
                      </a:r>
                    </a:p>
                  </a:txBody>
                  <a:tcP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277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</a:t>
                      </a:r>
                    </a:p>
                  </a:txBody>
                  <a:tcP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277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</a:t>
                      </a:r>
                    </a:p>
                  </a:txBody>
                  <a:tcP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World rank</a:t>
                      </a:r>
                    </a:p>
                  </a:txBody>
                  <a:tcP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</a:t>
                      </a:r>
                    </a:p>
                  </a:txBody>
                  <a:tcP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19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National Champion</a:t>
                      </a:r>
                    </a:p>
                  </a:txBody>
                  <a:tcP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Highest achievement</a:t>
                      </a:r>
                    </a:p>
                  </a:txBody>
                  <a:tcP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Badminton World Champion</a:t>
                      </a:r>
                    </a:p>
                  </a:txBody>
                  <a:tcP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19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</a:t>
                      </a:r>
                    </a:p>
                  </a:txBody>
                  <a:tcP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Age for get highest achievement</a:t>
                      </a:r>
                    </a:p>
                  </a:txBody>
                  <a:tcP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147">
                <a:tc>
                  <a:txBody>
                    <a:bodyPr/>
                    <a:lstStyle/>
                    <a:p>
                      <a:pPr algn="r"/>
                      <a:r>
                        <a:rPr lang="en-US" dirty="0" err="1"/>
                        <a:t>Djarum</a:t>
                      </a:r>
                      <a:endParaRPr lang="en-US" dirty="0"/>
                    </a:p>
                  </a:txBody>
                  <a:tcP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Club</a:t>
                      </a:r>
                    </a:p>
                  </a:txBody>
                  <a:tcP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Djarum</a:t>
                      </a:r>
                      <a:endParaRPr lang="en-US" dirty="0"/>
                    </a:p>
                  </a:txBody>
                  <a:tcP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310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Start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 play badminton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310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</a:t>
                      </a:r>
                    </a:p>
                  </a:txBody>
                  <a:tcP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Sport before</a:t>
                      </a:r>
                    </a:p>
                  </a:txBody>
                  <a:tcPr>
                    <a:solidFill>
                      <a:srgbClr val="FF0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Football, swimming</a:t>
                      </a:r>
                    </a:p>
                  </a:txBody>
                  <a:tcPr>
                    <a:solidFill>
                      <a:srgbClr val="FF0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324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Make a group &amp; answer the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the name of each badminton athlete?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old are they?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rank for the both athletes?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highest achievement for each athlete?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sport did they do before badminton?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60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476</TotalTime>
  <Words>1650</Words>
  <Application>Microsoft Office PowerPoint</Application>
  <PresentationFormat>On-screen Show (4:3)</PresentationFormat>
  <Paragraphs>308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arial</vt:lpstr>
      <vt:lpstr>Arial Black</vt:lpstr>
      <vt:lpstr>Batik Regular</vt:lpstr>
      <vt:lpstr>Calibri</vt:lpstr>
      <vt:lpstr>Franklin Gothic Book</vt:lpstr>
      <vt:lpstr>Franklin Gothic Medium</vt:lpstr>
      <vt:lpstr>Roboto</vt:lpstr>
      <vt:lpstr>Wingdings</vt:lpstr>
      <vt:lpstr>Angles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Sport Achievement</vt:lpstr>
      <vt:lpstr>PowerPoint Presentation</vt:lpstr>
      <vt:lpstr>Make a group &amp; answer the question</vt:lpstr>
      <vt:lpstr>Make a group &amp; answer the question</vt:lpstr>
      <vt:lpstr>PowerPoint Presentation</vt:lpstr>
      <vt:lpstr>PowerPoint Presentation</vt:lpstr>
      <vt:lpstr>CLIL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Dosen harus:</vt:lpstr>
      <vt:lpstr>Possible outline of CLIL Lecture</vt:lpstr>
      <vt:lpstr>Scaffolding content &amp; language learning</vt:lpstr>
      <vt:lpstr>Question</vt:lpstr>
      <vt:lpstr>Question</vt:lpstr>
      <vt:lpstr>Question</vt:lpstr>
      <vt:lpstr>Interactive Teaching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CLIL Lesson Plan</vt:lpstr>
      <vt:lpstr>Procedure Sheet</vt:lpstr>
      <vt:lpstr>Effective Lesson Plan</vt:lpstr>
      <vt:lpstr>Effective Lesson Plan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CLIL</dc:title>
  <dc:creator>user</dc:creator>
  <cp:lastModifiedBy>Agung Ginanjar Anjaniputra</cp:lastModifiedBy>
  <cp:revision>19</cp:revision>
  <dcterms:created xsi:type="dcterms:W3CDTF">2018-11-06T03:34:30Z</dcterms:created>
  <dcterms:modified xsi:type="dcterms:W3CDTF">2022-07-14T02:24:36Z</dcterms:modified>
</cp:coreProperties>
</file>