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58" r:id="rId4"/>
    <p:sldId id="259" r:id="rId5"/>
    <p:sldId id="272" r:id="rId6"/>
    <p:sldId id="275" r:id="rId7"/>
    <p:sldId id="260" r:id="rId8"/>
    <p:sldId id="271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6" r:id="rId20"/>
    <p:sldId id="273" r:id="rId21"/>
    <p:sldId id="277" r:id="rId22"/>
    <p:sldId id="278" r:id="rId23"/>
    <p:sldId id="279" r:id="rId24"/>
    <p:sldId id="280" r:id="rId25"/>
    <p:sldId id="27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4" r:id="rId38"/>
    <p:sldId id="295" r:id="rId39"/>
    <p:sldId id="296" r:id="rId40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2B"/>
    <a:srgbClr val="F0A247"/>
    <a:srgbClr val="FFF74C"/>
    <a:srgbClr val="FBC523"/>
    <a:srgbClr val="FFF98E"/>
    <a:srgbClr val="F8F022"/>
    <a:srgbClr val="F3A907"/>
    <a:srgbClr val="F1A608"/>
    <a:srgbClr val="EA7B08"/>
    <a:srgbClr val="F7C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53" autoAdjust="0"/>
    <p:restoredTop sz="94660"/>
  </p:normalViewPr>
  <p:slideViewPr>
    <p:cSldViewPr snapToGrid="0">
      <p:cViewPr varScale="1">
        <p:scale>
          <a:sx n="94" d="100"/>
          <a:sy n="94" d="100"/>
        </p:scale>
        <p:origin x="392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B444C-2A79-4B4C-8D1F-687EDC79AE05}" type="datetime1">
              <a:rPr lang="en-US" smtClean="0"/>
              <a:t>7/13/22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4D271-CD40-4FD0-B75F-45FC04A49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7487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930190-EC8E-4F64-8534-AD72F2462517}" type="datetime1">
              <a:rPr lang="en-US" smtClean="0"/>
              <a:t>7/13/22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C24-7319-4382-892B-1987FDD37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926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BC24-7319-4382-892B-1987FDD37E0B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54BC03AA-885A-4BD0-B6D2-D7D7ABA6EF5D}" type="datetime1">
              <a:rPr lang="en-US" smtClean="0"/>
              <a:t>7/13/22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46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BC24-7319-4382-892B-1987FDD37E0B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864761-758A-4E0F-A3DA-8FE18E1988FA}" type="datetime1">
              <a:rPr lang="en-US" smtClean="0"/>
              <a:t>7/13/22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80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1BE26-1DC2-4967-857B-15DF6206F1B5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3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01143-0FB8-4F6D-85D1-0694BA6EAC52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9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40CAE-1A84-4A09-AF7B-3209717394E4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B562-CC7F-4B4D-8AF5-EEC5BF98A4B2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0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1FAA-23B5-4DFF-B295-6999BAAFBB93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8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2D15-68E0-4DCB-8B08-1A486CAF023D}" type="datetime1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3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6904-F91C-429F-A251-8405DBE88DF5}" type="datetime1">
              <a:rPr lang="en-US" smtClean="0"/>
              <a:t>7/13/22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7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E032F-EB4E-4E59-AB2A-D98A7AEE4C32}" type="datetime1">
              <a:rPr lang="en-US" smtClean="0"/>
              <a:t>7/13/22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9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741CC-165F-4BCE-B518-F5D690166B33}" type="datetime1">
              <a:rPr lang="en-US" smtClean="0"/>
              <a:t>7/13/22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E089-F61F-42AD-975B-916E481ED44A}" type="datetime1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8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BDB8-ABB3-462A-80EF-CF69391F665F}" type="datetime1">
              <a:rPr lang="en-US" smtClean="0"/>
              <a:t>7/13/22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2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D1806-46DB-4012-822E-9E6C409203AB}" type="datetime1">
              <a:rPr lang="en-US" smtClean="0"/>
              <a:t>7/13/22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E71FD-4CD2-4336-88B2-7FE4B33C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UMFa5NcSoI&amp;list=PLauwxQ-VGyUvLfP5Ckk_ajLSmH0fIuibj" TargetMode="External"/><Relationship Id="rId2" Type="http://schemas.openxmlformats.org/officeDocument/2006/relationships/hyperlink" Target="https://www.youtube.com/watch?v=mAYwoLZso7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HX5v7BM9fE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allesl.com/minimal-pairs-list-exampl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chingenglish.org.uk/article/word-stress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u6UVwkUgzc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achingenglish.org.uk/article/word-stress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6aE4nceJt8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6aE4nceJt8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6sJR5molfs" TargetMode="External"/><Relationship Id="rId2" Type="http://schemas.openxmlformats.org/officeDocument/2006/relationships/hyperlink" Target="https://www.youtube.com/watch?v=38IRAYmK4mc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foAyKiRSwY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examples.yourdictionary.com/limerick-examples.html" TargetMode="External"/><Relationship Id="rId2" Type="http://schemas.openxmlformats.org/officeDocument/2006/relationships/hyperlink" Target="https://www.youtube.com/watch?v=lpmFMdnFsKM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hare.net/VictorDiaz14/limericks-chunk-pattern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gfV4wKb39U" TargetMode="External"/><Relationship Id="rId2" Type="http://schemas.openxmlformats.org/officeDocument/2006/relationships/hyperlink" Target="https://www.youtube.com/watch?v=ZXItVqHL_V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20605552">
            <a:off x="6333534" y="2337106"/>
            <a:ext cx="1795684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127000">
              <a:bevelT h="25400" prst="softRound"/>
            </a:sp3d>
          </a:bodyPr>
          <a:lstStyle/>
          <a:p>
            <a:pPr algn="ctr"/>
            <a:r>
              <a:rPr lang="en-US" sz="23900" b="0" cap="none" spc="0" dirty="0">
                <a:ln w="0">
                  <a:noFill/>
                </a:ln>
                <a:solidFill>
                  <a:srgbClr val="F1A608">
                    <a:alpha val="24000"/>
                  </a:srgb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ɳ</a:t>
            </a:r>
          </a:p>
        </p:txBody>
      </p:sp>
      <p:sp>
        <p:nvSpPr>
          <p:cNvPr id="8" name="Rectangle 7"/>
          <p:cNvSpPr/>
          <p:nvPr/>
        </p:nvSpPr>
        <p:spPr>
          <a:xfrm>
            <a:off x="2840009" y="-399607"/>
            <a:ext cx="1789141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127000">
              <a:bevelT h="25400" prst="softRound"/>
            </a:sp3d>
          </a:bodyPr>
          <a:lstStyle/>
          <a:p>
            <a:pPr algn="ctr"/>
            <a:r>
              <a:rPr lang="en-US" sz="13800" b="0" cap="none" spc="0" dirty="0">
                <a:ln w="0">
                  <a:noFill/>
                </a:ln>
                <a:solidFill>
                  <a:srgbClr val="EE8707">
                    <a:alpha val="14000"/>
                  </a:srgb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ɮ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93064" y="-59947"/>
            <a:ext cx="1574986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127000">
              <a:bevelT h="25400" prst="softRound"/>
            </a:sp3d>
          </a:bodyPr>
          <a:lstStyle/>
          <a:p>
            <a:pPr algn="ctr"/>
            <a:r>
              <a:rPr lang="en-US" sz="11500" b="0" cap="none" spc="0" dirty="0">
                <a:ln w="0">
                  <a:noFill/>
                </a:ln>
                <a:solidFill>
                  <a:srgbClr val="F7C107">
                    <a:alpha val="16000"/>
                  </a:srgbClr>
                </a:solidFill>
                <a:effectLst>
                  <a:outerShdw blurRad="38100" dist="19050" dir="2700000" algn="tl" rotWithShape="0">
                    <a:schemeClr val="dk1">
                      <a:alpha val="63000"/>
                    </a:schemeClr>
                  </a:outerShdw>
                </a:effectLst>
              </a:rPr>
              <a:t>ɸ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86" y="402249"/>
            <a:ext cx="9502164" cy="977900"/>
          </a:xfrm>
        </p:spPr>
        <p:txBody>
          <a:bodyPr>
            <a:prstTxWarp prst="textPlain">
              <a:avLst/>
            </a:prstTxWarp>
            <a:noAutofit/>
          </a:bodyPr>
          <a:lstStyle/>
          <a:p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Pelatihan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Dosen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Kelas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Internasional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4085" y="4172512"/>
            <a:ext cx="9502163" cy="506005"/>
          </a:xfrm>
        </p:spPr>
        <p:txBody>
          <a:bodyPr>
            <a:noAutofit/>
          </a:bodyPr>
          <a:lstStyle/>
          <a:p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Prof. Dr. Issy Yuliasri, M.Pd.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72" y="-13506"/>
            <a:ext cx="2148678" cy="6871506"/>
          </a:xfrm>
          <a:prstGeom prst="rect">
            <a:avLst/>
          </a:prstGeom>
          <a:solidFill>
            <a:schemeClr val="accent2">
              <a:lumMod val="75000"/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extrusionH="25400" prstMaterial="translucentPowder">
            <a:bevelT w="190500" h="38100"/>
            <a:bevelB w="127000" h="1143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404085" y="1816384"/>
            <a:ext cx="9502163" cy="2012666"/>
          </a:xfrm>
          <a:prstGeom prst="roundRect">
            <a:avLst>
              <a:gd name="adj" fmla="val 12881"/>
            </a:avLst>
          </a:prstGeom>
          <a:blipFill>
            <a:blip r:embed="rId3"/>
            <a:stretch>
              <a:fillRect/>
            </a:stretch>
          </a:blipFill>
          <a:ln>
            <a:noFill/>
          </a:ln>
          <a:effectLst/>
          <a:scene3d>
            <a:camera prst="orthographicFront"/>
            <a:lightRig rig="threePt" dir="t"/>
          </a:scene3d>
          <a:sp3d>
            <a:bevelT w="1270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404085" y="2009905"/>
            <a:ext cx="9502164" cy="166253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b">
            <a:normAutofit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31750" h="50800" prst="softRound"/>
            </a:sp3d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n/>
                <a:solidFill>
                  <a:schemeClr val="accent2">
                    <a:lumMod val="50000"/>
                  </a:schemeClr>
                </a:solidFill>
              </a:rPr>
              <a:t>ENGLISH PRONUNCIATION PRACTICE</a:t>
            </a:r>
          </a:p>
        </p:txBody>
      </p:sp>
      <p:sp>
        <p:nvSpPr>
          <p:cNvPr id="7" name="Rectangle 6"/>
          <p:cNvSpPr/>
          <p:nvPr/>
        </p:nvSpPr>
        <p:spPr>
          <a:xfrm>
            <a:off x="2671407" y="4024035"/>
            <a:ext cx="1896673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127000">
              <a:bevelT h="25400" prst="softRound"/>
            </a:sp3d>
          </a:bodyPr>
          <a:lstStyle/>
          <a:p>
            <a:pPr algn="ctr"/>
            <a:r>
              <a:rPr lang="en-US" sz="16600" b="0" cap="none" spc="0" dirty="0">
                <a:ln w="0">
                  <a:noFill/>
                </a:ln>
                <a:solidFill>
                  <a:srgbClr val="EA7B08">
                    <a:alpha val="18000"/>
                  </a:srgb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ʣ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04086" y="5386388"/>
            <a:ext cx="9502163" cy="108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UNIVERSITAS NEGERI SEMARANG</a:t>
            </a: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Juli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2022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4800" y="-697953"/>
            <a:ext cx="2032186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127000">
              <a:bevelT h="25400" prst="softRound"/>
            </a:sp3d>
          </a:bodyPr>
          <a:lstStyle/>
          <a:p>
            <a:pPr algn="ctr"/>
            <a:r>
              <a:rPr lang="en-US" sz="19900" b="0" cap="none" spc="0" dirty="0">
                <a:ln w="0">
                  <a:noFill/>
                </a:ln>
                <a:solidFill>
                  <a:srgbClr val="F3A907">
                    <a:alpha val="14000"/>
                  </a:srgbClr>
                </a:solidFill>
                <a:effectLst>
                  <a:outerShdw blurRad="38100" dist="19050" dir="4200000" algn="tl" rotWithShape="0">
                    <a:schemeClr val="dk1">
                      <a:alpha val="83000"/>
                    </a:schemeClr>
                  </a:outerShdw>
                  <a:reflection blurRad="6350" stA="60000" endA="900" endPos="63000" dist="60007" dir="5400000" sy="-100000" algn="bl" rotWithShape="0"/>
                </a:effectLst>
              </a:rPr>
              <a:t>ɚ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08" y="84927"/>
            <a:ext cx="1780120" cy="237310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506975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SYLLABLE &amp;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/>
              <a:t>Monosyllabic words: chair, start, climb</a:t>
            </a:r>
          </a:p>
          <a:p>
            <a:pPr lvl="0"/>
            <a:r>
              <a:rPr lang="en-US" sz="3600" dirty="0"/>
              <a:t>Two-syllabic words: window, table, paper</a:t>
            </a:r>
          </a:p>
          <a:p>
            <a:r>
              <a:rPr lang="en-US" sz="3600" dirty="0"/>
              <a:t>First-syllable stress: window, table, jacket, Ellen, London</a:t>
            </a:r>
          </a:p>
          <a:p>
            <a:r>
              <a:rPr lang="en-US" sz="3600" dirty="0"/>
              <a:t>Second-syllable stress: ago, around, about, prefer, Elaine, Brazil</a:t>
            </a:r>
          </a:p>
          <a:p>
            <a:pPr lvl="0"/>
            <a:r>
              <a:rPr lang="en-US" sz="3600" dirty="0" err="1"/>
              <a:t>Poli</a:t>
            </a:r>
            <a:r>
              <a:rPr lang="en-US" sz="3600" dirty="0"/>
              <a:t>-syllabic words: Tacoma, exhausted, extraordinary,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10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5409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SYLLABLE &amp; STRESS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Stress carries meaning in English.</a:t>
            </a:r>
          </a:p>
          <a:p>
            <a:r>
              <a:rPr lang="en-US" sz="4800" dirty="0"/>
              <a:t>How would you pronounce “This is my House”?</a:t>
            </a:r>
          </a:p>
          <a:p>
            <a:pPr marL="0" indent="0">
              <a:buNone/>
            </a:pPr>
            <a:r>
              <a:rPr lang="en-US" sz="4800" dirty="0"/>
              <a:t> (Which syllable is stressed?)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11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0769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SYLLABLE &amp; STRESS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Stress carries meaning</a:t>
            </a:r>
          </a:p>
          <a:p>
            <a:r>
              <a:rPr lang="en-US" sz="3200" dirty="0"/>
              <a:t>“This is my </a:t>
            </a:r>
            <a:r>
              <a:rPr lang="en-US" sz="3200" dirty="0">
                <a:solidFill>
                  <a:srgbClr val="FF0000"/>
                </a:solidFill>
              </a:rPr>
              <a:t>HOUSE</a:t>
            </a:r>
            <a:r>
              <a:rPr lang="en-US" sz="3200" dirty="0"/>
              <a:t>” (normal; no special emphasis/special meaning)</a:t>
            </a:r>
          </a:p>
          <a:p>
            <a:r>
              <a:rPr lang="en-US" sz="3200" dirty="0"/>
              <a:t>“This is </a:t>
            </a:r>
            <a:r>
              <a:rPr lang="en-US" sz="3200" dirty="0">
                <a:solidFill>
                  <a:srgbClr val="FF0000"/>
                </a:solidFill>
              </a:rPr>
              <a:t>MY</a:t>
            </a:r>
            <a:r>
              <a:rPr lang="en-US" sz="3200" dirty="0"/>
              <a:t> house” (not her house;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</a:t>
            </a:r>
            <a:r>
              <a:rPr lang="en-US" sz="3200" dirty="0" err="1"/>
              <a:t>saya</a:t>
            </a:r>
            <a:r>
              <a:rPr lang="en-US" sz="3200" dirty="0"/>
              <a:t> </a:t>
            </a:r>
            <a:r>
              <a:rPr lang="en-US" sz="3200" dirty="0" err="1"/>
              <a:t>kok</a:t>
            </a:r>
            <a:r>
              <a:rPr lang="en-US" sz="3200" dirty="0"/>
              <a:t>, </a:t>
            </a:r>
            <a:r>
              <a:rPr lang="en-US" sz="3200" dirty="0" err="1"/>
              <a:t>bukan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</a:t>
            </a:r>
            <a:r>
              <a:rPr lang="en-US" sz="3200" dirty="0" err="1"/>
              <a:t>dia</a:t>
            </a:r>
            <a:r>
              <a:rPr lang="en-US" sz="3200" dirty="0"/>
              <a:t>)</a:t>
            </a:r>
          </a:p>
          <a:p>
            <a:r>
              <a:rPr lang="en-US" sz="3200" dirty="0"/>
              <a:t>“This </a:t>
            </a:r>
            <a:r>
              <a:rPr lang="en-US" sz="3200" dirty="0">
                <a:solidFill>
                  <a:srgbClr val="FF0000"/>
                </a:solidFill>
              </a:rPr>
              <a:t>IS </a:t>
            </a:r>
            <a:r>
              <a:rPr lang="en-US" sz="3200" dirty="0"/>
              <a:t>my house” (I’m telling you the truth, this is really my house;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memang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</a:t>
            </a:r>
            <a:r>
              <a:rPr lang="en-US" sz="3200" dirty="0" err="1"/>
              <a:t>saya</a:t>
            </a:r>
            <a:r>
              <a:rPr lang="en-US" sz="3200" dirty="0"/>
              <a:t> </a:t>
            </a:r>
            <a:r>
              <a:rPr lang="en-US" sz="3200" dirty="0" err="1"/>
              <a:t>lho</a:t>
            </a:r>
            <a:r>
              <a:rPr lang="en-US" sz="3200" dirty="0"/>
              <a:t>)</a:t>
            </a:r>
          </a:p>
          <a:p>
            <a:r>
              <a:rPr lang="en-US" sz="3200" dirty="0"/>
              <a:t>“</a:t>
            </a:r>
            <a:r>
              <a:rPr lang="en-US" sz="3200" dirty="0">
                <a:solidFill>
                  <a:srgbClr val="FF0000"/>
                </a:solidFill>
              </a:rPr>
              <a:t>THIS</a:t>
            </a:r>
            <a:r>
              <a:rPr lang="en-US" sz="3200" dirty="0"/>
              <a:t> is my house” (not that one; yang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lho</a:t>
            </a:r>
            <a:r>
              <a:rPr lang="en-US" sz="3200" dirty="0"/>
              <a:t> </a:t>
            </a:r>
            <a:r>
              <a:rPr lang="en-US" sz="3200" dirty="0" err="1"/>
              <a:t>rumah</a:t>
            </a:r>
            <a:r>
              <a:rPr lang="en-US" sz="3200" dirty="0"/>
              <a:t> </a:t>
            </a:r>
            <a:r>
              <a:rPr lang="en-US" sz="3200" dirty="0" err="1"/>
              <a:t>saya</a:t>
            </a:r>
            <a:r>
              <a:rPr lang="en-US" sz="32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12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32762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INDONESIAN RHYTHM VS ENGLISH RHYTHM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Indonesian Rhythm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Syllable-timed rhythm</a:t>
            </a:r>
          </a:p>
          <a:p>
            <a:r>
              <a:rPr lang="en-US" sz="4000" dirty="0" err="1"/>
              <a:t>Saya</a:t>
            </a:r>
            <a:r>
              <a:rPr lang="en-US" sz="4000" dirty="0"/>
              <a:t> </a:t>
            </a:r>
            <a:r>
              <a:rPr lang="en-US" sz="4000" dirty="0" err="1"/>
              <a:t>pergi</a:t>
            </a:r>
            <a:endParaRPr lang="en-US" sz="4000" dirty="0"/>
          </a:p>
          <a:p>
            <a:r>
              <a:rPr lang="en-US" sz="4000" dirty="0" err="1"/>
              <a:t>Saya</a:t>
            </a:r>
            <a:r>
              <a:rPr lang="en-US" sz="4000" dirty="0"/>
              <a:t> </a:t>
            </a:r>
            <a:r>
              <a:rPr lang="en-US" sz="4000" dirty="0" err="1"/>
              <a:t>pergi</a:t>
            </a:r>
            <a:r>
              <a:rPr lang="en-US" sz="4000" dirty="0"/>
              <a:t> </a:t>
            </a:r>
            <a:r>
              <a:rPr lang="en-US" sz="4000" dirty="0" err="1"/>
              <a:t>ke</a:t>
            </a:r>
            <a:r>
              <a:rPr lang="en-US" sz="4000" dirty="0"/>
              <a:t> </a:t>
            </a:r>
            <a:r>
              <a:rPr lang="en-US" sz="4000" dirty="0" err="1"/>
              <a:t>pasar</a:t>
            </a:r>
            <a:endParaRPr lang="en-US" sz="4000" dirty="0"/>
          </a:p>
          <a:p>
            <a:r>
              <a:rPr lang="en-US" sz="4000" dirty="0" err="1"/>
              <a:t>Saya</a:t>
            </a:r>
            <a:r>
              <a:rPr lang="en-US" sz="4000" dirty="0"/>
              <a:t> </a:t>
            </a:r>
            <a:r>
              <a:rPr lang="en-US" sz="4000" dirty="0" err="1"/>
              <a:t>pergi</a:t>
            </a:r>
            <a:r>
              <a:rPr lang="en-US" sz="4000" dirty="0"/>
              <a:t> </a:t>
            </a:r>
            <a:r>
              <a:rPr lang="en-US" sz="4000" dirty="0" err="1"/>
              <a:t>ke</a:t>
            </a:r>
            <a:r>
              <a:rPr lang="en-US" sz="4000" dirty="0"/>
              <a:t> </a:t>
            </a:r>
            <a:r>
              <a:rPr lang="en-US" sz="4000" dirty="0" err="1"/>
              <a:t>pasar</a:t>
            </a:r>
            <a:r>
              <a:rPr lang="en-US" sz="4000" dirty="0"/>
              <a:t> </a:t>
            </a:r>
            <a:r>
              <a:rPr lang="en-US" sz="4000" dirty="0" err="1"/>
              <a:t>kemarin</a:t>
            </a:r>
            <a:endParaRPr lang="en-US" sz="4000" dirty="0"/>
          </a:p>
          <a:p>
            <a:r>
              <a:rPr lang="en-US" sz="4000" dirty="0"/>
              <a:t>(</a:t>
            </a:r>
            <a:r>
              <a:rPr lang="en-US" sz="4000" dirty="0" err="1"/>
              <a:t>semakin</a:t>
            </a:r>
            <a:r>
              <a:rPr lang="en-US" sz="4000" dirty="0"/>
              <a:t> </a:t>
            </a:r>
            <a:r>
              <a:rPr lang="en-US" sz="4000" dirty="0" err="1"/>
              <a:t>banyak</a:t>
            </a:r>
            <a:r>
              <a:rPr lang="en-US" sz="4000" dirty="0"/>
              <a:t> </a:t>
            </a:r>
            <a:r>
              <a:rPr lang="en-US" sz="4000" dirty="0" err="1"/>
              <a:t>suku</a:t>
            </a:r>
            <a:r>
              <a:rPr lang="en-US" sz="4000" dirty="0"/>
              <a:t> kata, </a:t>
            </a:r>
            <a:r>
              <a:rPr lang="en-US" sz="4000" dirty="0" err="1"/>
              <a:t>semakin</a:t>
            </a:r>
            <a:r>
              <a:rPr lang="en-US" sz="4000" dirty="0"/>
              <a:t> lama </a:t>
            </a:r>
            <a:r>
              <a:rPr lang="en-US" sz="4000" dirty="0" err="1"/>
              <a:t>mengucapkan</a:t>
            </a:r>
            <a:r>
              <a:rPr lang="en-US" sz="40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13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86795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365125"/>
            <a:ext cx="10972800" cy="1325563"/>
          </a:xfrm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3d extrusionH="57150">
              <a:bevelT w="57150" h="38100"/>
            </a:sp3d>
          </a:bodyPr>
          <a:lstStyle/>
          <a:p>
            <a:pPr algn="ctr"/>
            <a:r>
              <a:rPr lang="en-US" b="1" dirty="0"/>
              <a:t>INDONESIAN RHYTHM VS ENGLISH RHYTHM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43372"/>
              </p:ext>
            </p:extLst>
          </p:nvPr>
        </p:nvGraphicFramePr>
        <p:xfrm>
          <a:off x="838200" y="1844675"/>
          <a:ext cx="10515600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1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3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0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9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US" sz="3600" kern="1200" dirty="0">
                          <a:effectLst/>
                        </a:rPr>
                        <a:t>English Rhythm </a:t>
                      </a:r>
                      <a:r>
                        <a:rPr lang="en-US" sz="3600" kern="1200" dirty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3600" kern="1200" dirty="0">
                          <a:effectLst/>
                        </a:rPr>
                        <a:t> </a:t>
                      </a:r>
                      <a:r>
                        <a:rPr lang="en-US" sz="3600" kern="1200" dirty="0" err="1">
                          <a:effectLst/>
                        </a:rPr>
                        <a:t>Sress</a:t>
                      </a:r>
                      <a:r>
                        <a:rPr lang="en-US" sz="3600" kern="1200" dirty="0">
                          <a:effectLst/>
                        </a:rPr>
                        <a:t>-timed rhythm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The 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The 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the 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The 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will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the 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The 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will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the 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3200" kern="1200" dirty="0">
                          <a:effectLst/>
                        </a:rPr>
                        <a:t>The 	ducks</a:t>
                      </a:r>
                      <a:endParaRPr lang="en-US" sz="5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will‘ve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Eaten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/>
                        <a:t>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>
                          <a:effectLst/>
                        </a:rPr>
                        <a:t>the 	rice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14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235242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4800" b="1" dirty="0">
                <a:ln/>
                <a:solidFill>
                  <a:schemeClr val="accent3"/>
                </a:solidFill>
              </a:rPr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err="1"/>
              <a:t>Pracrice</a:t>
            </a:r>
            <a:r>
              <a:rPr lang="en-US" sz="4000" dirty="0"/>
              <a:t>/drill, including sound discrimination (ALM)</a:t>
            </a:r>
          </a:p>
          <a:p>
            <a:pPr lvl="0"/>
            <a:r>
              <a:rPr lang="en-US" sz="4000" dirty="0"/>
              <a:t>very – ferry</a:t>
            </a:r>
          </a:p>
          <a:p>
            <a:pPr lvl="0"/>
            <a:r>
              <a:rPr lang="en-US" sz="4000" dirty="0"/>
              <a:t>love – laugh</a:t>
            </a:r>
          </a:p>
          <a:p>
            <a:pPr lvl="0"/>
            <a:r>
              <a:rPr lang="en-US" sz="4000" dirty="0"/>
              <a:t>bad  - bed</a:t>
            </a:r>
          </a:p>
          <a:p>
            <a:pPr lvl="0"/>
            <a:r>
              <a:rPr lang="en-US" sz="4000" dirty="0"/>
              <a:t>bad – bat</a:t>
            </a:r>
          </a:p>
          <a:p>
            <a:pPr lvl="0"/>
            <a:r>
              <a:rPr lang="en-US" sz="4000" dirty="0"/>
              <a:t>bag - back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15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98354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 Friend, Gladys</a:t>
            </a:r>
          </a:p>
          <a:p>
            <a:pPr marL="0" indent="0">
              <a:buNone/>
            </a:pPr>
            <a:r>
              <a:rPr lang="en-US" dirty="0"/>
              <a:t>Oh the </a:t>
            </a:r>
            <a:r>
              <a:rPr lang="en-US" u="sng" dirty="0"/>
              <a:t>glad</a:t>
            </a:r>
            <a:r>
              <a:rPr lang="en-US" dirty="0"/>
              <a:t>ness of her </a:t>
            </a:r>
            <a:r>
              <a:rPr lang="en-US" u="sng" dirty="0"/>
              <a:t>glad</a:t>
            </a:r>
            <a:r>
              <a:rPr lang="en-US" dirty="0"/>
              <a:t>ness when she’s	 </a:t>
            </a:r>
            <a:r>
              <a:rPr lang="en-US" u="sng" dirty="0"/>
              <a:t>glad</a:t>
            </a:r>
            <a:r>
              <a:rPr lang="en-US" dirty="0"/>
              <a:t>          	___</a:t>
            </a:r>
          </a:p>
          <a:p>
            <a:pPr marL="0" indent="0">
              <a:buNone/>
            </a:pPr>
            <a:r>
              <a:rPr lang="en-US" dirty="0"/>
              <a:t>Oh the </a:t>
            </a:r>
            <a:r>
              <a:rPr lang="en-US" u="sng" dirty="0"/>
              <a:t>sad</a:t>
            </a:r>
            <a:r>
              <a:rPr lang="en-US" dirty="0"/>
              <a:t>ness of her </a:t>
            </a:r>
            <a:r>
              <a:rPr lang="en-US" u="sng" dirty="0"/>
              <a:t>sad</a:t>
            </a:r>
            <a:r>
              <a:rPr lang="en-US" dirty="0"/>
              <a:t>ness when she’s 	</a:t>
            </a:r>
            <a:r>
              <a:rPr lang="en-US" u="sng" dirty="0"/>
              <a:t>sad</a:t>
            </a:r>
            <a:r>
              <a:rPr lang="en-US" dirty="0"/>
              <a:t>              	___</a:t>
            </a:r>
          </a:p>
          <a:p>
            <a:pPr marL="0" indent="0">
              <a:buNone/>
            </a:pPr>
            <a:r>
              <a:rPr lang="en-US" dirty="0"/>
              <a:t>But the </a:t>
            </a:r>
            <a:r>
              <a:rPr lang="en-US" u="sng" dirty="0"/>
              <a:t>glad</a:t>
            </a:r>
            <a:r>
              <a:rPr lang="en-US" dirty="0"/>
              <a:t>ness of her </a:t>
            </a:r>
            <a:r>
              <a:rPr lang="en-US" u="sng" dirty="0"/>
              <a:t>glad</a:t>
            </a:r>
            <a:r>
              <a:rPr lang="en-US" dirty="0"/>
              <a:t>ness, and the 	</a:t>
            </a:r>
            <a:r>
              <a:rPr lang="en-US" u="sng" dirty="0"/>
              <a:t>sad</a:t>
            </a:r>
            <a:r>
              <a:rPr lang="en-US" dirty="0"/>
              <a:t>ness of her </a:t>
            </a:r>
            <a:r>
              <a:rPr lang="en-US" u="sng" dirty="0"/>
              <a:t>sad</a:t>
            </a:r>
            <a:r>
              <a:rPr lang="en-US" dirty="0"/>
              <a:t>ness</a:t>
            </a:r>
          </a:p>
          <a:p>
            <a:pPr marL="0" indent="0">
              <a:buNone/>
            </a:pPr>
            <a:r>
              <a:rPr lang="en-US" dirty="0"/>
              <a:t>Are 	</a:t>
            </a:r>
            <a:r>
              <a:rPr lang="en-US" u="sng" dirty="0"/>
              <a:t>noth</a:t>
            </a:r>
            <a:r>
              <a:rPr lang="en-US" dirty="0"/>
              <a:t>ing like her </a:t>
            </a:r>
            <a:r>
              <a:rPr lang="en-US" u="sng" dirty="0"/>
              <a:t>mad</a:t>
            </a:r>
            <a:r>
              <a:rPr lang="en-US" dirty="0"/>
              <a:t>ness when she’s </a:t>
            </a:r>
            <a:r>
              <a:rPr lang="en-US" u="sng" dirty="0"/>
              <a:t>mad</a:t>
            </a:r>
            <a:r>
              <a:rPr lang="en-US" dirty="0"/>
              <a:t>            	 ___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16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21033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Limerick</a:t>
            </a:r>
          </a:p>
          <a:p>
            <a:pPr marL="0" indent="0">
              <a:buNone/>
            </a:pP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en-US" sz="3600" dirty="0"/>
              <a:t>A </a:t>
            </a:r>
            <a:r>
              <a:rPr lang="en-US" sz="3600" dirty="0" err="1">
                <a:solidFill>
                  <a:srgbClr val="FF0000"/>
                </a:solidFill>
              </a:rPr>
              <a:t>STU</a:t>
            </a:r>
            <a:r>
              <a:rPr lang="en-US" sz="3600" dirty="0" err="1"/>
              <a:t>dent</a:t>
            </a:r>
            <a:r>
              <a:rPr lang="en-US" sz="3600" dirty="0"/>
              <a:t> was 	</a:t>
            </a:r>
            <a:r>
              <a:rPr lang="en-US" sz="3600" dirty="0">
                <a:solidFill>
                  <a:srgbClr val="FF0000"/>
                </a:solidFill>
              </a:rPr>
              <a:t>SENT</a:t>
            </a:r>
            <a:r>
              <a:rPr lang="en-US" sz="3600" dirty="0"/>
              <a:t> to 	  </a:t>
            </a:r>
            <a:r>
              <a:rPr lang="en-US" sz="3600" dirty="0" err="1"/>
              <a:t>Ta</a:t>
            </a:r>
            <a:r>
              <a:rPr lang="en-US" sz="3600" dirty="0" err="1">
                <a:solidFill>
                  <a:srgbClr val="FF0000"/>
                </a:solidFill>
              </a:rPr>
              <a:t>CO</a:t>
            </a:r>
            <a:r>
              <a:rPr lang="en-US" sz="3600" dirty="0" err="1"/>
              <a:t>ma</a:t>
            </a:r>
            <a:endParaRPr lang="en-US" sz="3600" dirty="0"/>
          </a:p>
          <a:p>
            <a:pPr marL="0" indent="0">
              <a:buNone/>
            </a:pPr>
            <a:r>
              <a:rPr lang="en-US" sz="3600" dirty="0" err="1"/>
              <a:t>In</a:t>
            </a:r>
            <a:r>
              <a:rPr lang="en-US" sz="3600" dirty="0" err="1">
                <a:solidFill>
                  <a:srgbClr val="FF0000"/>
                </a:solidFill>
              </a:rPr>
              <a:t>TEND</a:t>
            </a:r>
            <a:r>
              <a:rPr lang="en-US" sz="3600" dirty="0" err="1"/>
              <a:t>ing</a:t>
            </a:r>
            <a:r>
              <a:rPr lang="en-US" sz="3600" dirty="0"/>
              <a:t> to 		</a:t>
            </a:r>
            <a:r>
              <a:rPr lang="en-US" sz="3600" dirty="0">
                <a:solidFill>
                  <a:srgbClr val="FF0000"/>
                </a:solidFill>
              </a:rPr>
              <a:t>EARN</a:t>
            </a:r>
            <a:r>
              <a:rPr lang="en-US" sz="3600" dirty="0"/>
              <a:t> a 	</a:t>
            </a:r>
            <a:r>
              <a:rPr lang="en-US" sz="3600"/>
              <a:t>  di</a:t>
            </a:r>
            <a:r>
              <a:rPr lang="en-US" sz="3600">
                <a:solidFill>
                  <a:srgbClr val="FF0000"/>
                </a:solidFill>
              </a:rPr>
              <a:t>PLO</a:t>
            </a:r>
            <a:r>
              <a:rPr lang="en-US" sz="3600"/>
              <a:t>ma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He </a:t>
            </a:r>
            <a:r>
              <a:rPr lang="en-US" sz="3600" dirty="0">
                <a:solidFill>
                  <a:srgbClr val="FF0000"/>
                </a:solidFill>
              </a:rPr>
              <a:t>SAID</a:t>
            </a:r>
            <a:r>
              <a:rPr lang="en-US" sz="3600" dirty="0"/>
              <a:t>, “with the  </a:t>
            </a:r>
            <a:r>
              <a:rPr lang="en-US" sz="3600" dirty="0">
                <a:solidFill>
                  <a:srgbClr val="FF0000"/>
                </a:solidFill>
              </a:rPr>
              <a:t>RAIN</a:t>
            </a:r>
            <a:r>
              <a:rPr lang="en-US" sz="3600" dirty="0"/>
              <a:t> I don’t </a:t>
            </a:r>
            <a:r>
              <a:rPr lang="en-US" sz="3600" dirty="0">
                <a:solidFill>
                  <a:srgbClr val="FF0000"/>
                </a:solidFill>
              </a:rPr>
              <a:t>WANT</a:t>
            </a:r>
            <a:r>
              <a:rPr lang="en-US" sz="3600" dirty="0"/>
              <a:t> to </a:t>
            </a:r>
            <a:r>
              <a:rPr lang="en-US" sz="3600" dirty="0" err="1"/>
              <a:t>re</a:t>
            </a:r>
            <a:r>
              <a:rPr lang="en-US" sz="3600" dirty="0" err="1">
                <a:solidFill>
                  <a:srgbClr val="FF0000"/>
                </a:solidFill>
              </a:rPr>
              <a:t>MAIN</a:t>
            </a:r>
            <a:r>
              <a:rPr lang="en-US" sz="3600" dirty="0"/>
              <a:t>;</a:t>
            </a:r>
          </a:p>
          <a:p>
            <a:pPr marL="0" indent="0">
              <a:buNone/>
            </a:pPr>
            <a:r>
              <a:rPr lang="en-US" sz="3600" dirty="0"/>
              <a:t>I </a:t>
            </a:r>
            <a:r>
              <a:rPr lang="en-US" sz="3600" dirty="0">
                <a:solidFill>
                  <a:srgbClr val="FF0000"/>
                </a:solidFill>
              </a:rPr>
              <a:t>THINK</a:t>
            </a:r>
            <a:r>
              <a:rPr lang="en-US" sz="3600" dirty="0"/>
              <a:t> I’d 	   </a:t>
            </a:r>
            <a:r>
              <a:rPr lang="en-US" sz="3600" dirty="0" err="1"/>
              <a:t>pre</a:t>
            </a:r>
            <a:r>
              <a:rPr lang="en-US" sz="3600" dirty="0" err="1">
                <a:solidFill>
                  <a:srgbClr val="FF0000"/>
                </a:solidFill>
              </a:rPr>
              <a:t>FER</a:t>
            </a:r>
            <a:r>
              <a:rPr lang="en-US" sz="3600" dirty="0"/>
              <a:t> 	      </a:t>
            </a:r>
            <a:r>
              <a:rPr lang="en-US" sz="3600" dirty="0" err="1"/>
              <a:t>Okla</a:t>
            </a:r>
            <a:r>
              <a:rPr lang="en-US" sz="3600" dirty="0" err="1">
                <a:solidFill>
                  <a:srgbClr val="FF0000"/>
                </a:solidFill>
              </a:rPr>
              <a:t>HO</a:t>
            </a:r>
            <a:r>
              <a:rPr lang="en-US" sz="3600" dirty="0" err="1"/>
              <a:t>ma</a:t>
            </a:r>
            <a:r>
              <a:rPr lang="en-US" sz="3600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17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44242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Jazz Chants:</a:t>
            </a:r>
          </a:p>
          <a:p>
            <a:endParaRPr lang="en-US" dirty="0"/>
          </a:p>
          <a:p>
            <a:pPr marL="0" indent="0">
              <a:buNone/>
            </a:pPr>
            <a:r>
              <a:rPr lang="id-ID" dirty="0">
                <a:hlinkClick r:id="rId2"/>
              </a:rPr>
              <a:t>https://www.youtube.com/watch?v=mAYwoLZso7s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>
                <a:hlinkClick r:id="rId3"/>
              </a:rPr>
              <a:t>https://www.youtube.com/watch?v=5UMFa5NcSoI&amp;list=PLauwxQ-VGyUvLfP5Ckk_ajLSmH0fIuibj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18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000898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b="1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6900"/>
            <a:ext cx="4964723" cy="4861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 </a:t>
            </a:r>
            <a:r>
              <a:rPr lang="en-US" sz="2000" b="1" dirty="0"/>
              <a:t>Jazz Chants:</a:t>
            </a:r>
          </a:p>
          <a:p>
            <a:pPr marL="0" indent="0">
              <a:buNone/>
            </a:pPr>
            <a:r>
              <a:rPr lang="en-US" sz="2000" b="1" dirty="0" err="1"/>
              <a:t>Sh</a:t>
            </a:r>
            <a:r>
              <a:rPr lang="en-US" sz="2000" b="1" dirty="0"/>
              <a:t>! </a:t>
            </a:r>
            <a:r>
              <a:rPr lang="en-US" sz="2000" b="1" dirty="0" err="1"/>
              <a:t>Sh</a:t>
            </a:r>
            <a:r>
              <a:rPr lang="en-US" sz="2000" b="1" dirty="0"/>
              <a:t>! Baby’s sleeping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I said “</a:t>
            </a:r>
            <a:r>
              <a:rPr lang="en-US" sz="2000" dirty="0" err="1"/>
              <a:t>Sh</a:t>
            </a:r>
            <a:r>
              <a:rPr lang="en-US" sz="2000" dirty="0"/>
              <a:t>! </a:t>
            </a:r>
            <a:r>
              <a:rPr lang="en-US" sz="2000" dirty="0" err="1"/>
              <a:t>Sh</a:t>
            </a:r>
            <a:r>
              <a:rPr lang="en-US" sz="2000" dirty="0"/>
              <a:t>! Baby’s sleeping”				</a:t>
            </a:r>
          </a:p>
          <a:p>
            <a:pPr marL="0" indent="0">
              <a:buNone/>
            </a:pPr>
            <a:r>
              <a:rPr lang="en-US" sz="2000" dirty="0"/>
              <a:t>I said “</a:t>
            </a:r>
            <a:r>
              <a:rPr lang="en-US" sz="2000" dirty="0" err="1"/>
              <a:t>Sh</a:t>
            </a:r>
            <a:r>
              <a:rPr lang="en-US" sz="2000" dirty="0"/>
              <a:t>! </a:t>
            </a:r>
            <a:r>
              <a:rPr lang="en-US" sz="2000" dirty="0" err="1"/>
              <a:t>Sh</a:t>
            </a:r>
            <a:r>
              <a:rPr lang="en-US" sz="2000" dirty="0"/>
              <a:t>! Baby’s sleeping”</a:t>
            </a:r>
          </a:p>
          <a:p>
            <a:pPr marL="0" indent="0" defTabSz="342900">
              <a:buNone/>
            </a:pPr>
            <a:r>
              <a:rPr lang="en-US" sz="2000" dirty="0"/>
              <a:t>	“What did you say”</a:t>
            </a:r>
          </a:p>
          <a:p>
            <a:pPr marL="0" indent="0" defTabSz="342900">
              <a:buNone/>
            </a:pPr>
            <a:r>
              <a:rPr lang="en-US" sz="2000" dirty="0"/>
              <a:t>	“What did you say” </a:t>
            </a:r>
          </a:p>
          <a:p>
            <a:pPr marL="0" indent="0">
              <a:buNone/>
            </a:pPr>
            <a:r>
              <a:rPr lang="en-US" sz="2000" dirty="0"/>
              <a:t>I said “Please be quiet! Baby’s sleeping”</a:t>
            </a:r>
          </a:p>
          <a:p>
            <a:pPr marL="0" indent="0">
              <a:buNone/>
            </a:pPr>
            <a:r>
              <a:rPr lang="en-US" sz="2000" dirty="0"/>
              <a:t>I said “Please be quiet! Baby’s sleeping”</a:t>
            </a:r>
          </a:p>
          <a:p>
            <a:pPr marL="0" indent="0" defTabSz="342900">
              <a:buNone/>
            </a:pPr>
            <a:r>
              <a:rPr lang="en-US" sz="2000" dirty="0"/>
              <a:t>	“What did you say”</a:t>
            </a:r>
          </a:p>
          <a:p>
            <a:pPr marL="0" indent="0" defTabSz="342900">
              <a:buNone/>
            </a:pPr>
            <a:r>
              <a:rPr lang="en-US" sz="2000" dirty="0"/>
              <a:t>	“What did you say”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38142" y="1996509"/>
            <a:ext cx="5115657" cy="4861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I said “Keep it down! Baby’s sleeping”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I said “Keep it down! Baby’s sleeping”</a:t>
            </a:r>
          </a:p>
          <a:p>
            <a:pPr marL="0" indent="0" defTabSz="342900">
              <a:buFont typeface="Arial" panose="020B0604020202020204" pitchFamily="34" charset="0"/>
              <a:buNone/>
            </a:pPr>
            <a:r>
              <a:rPr lang="en-US" sz="2400" dirty="0"/>
              <a:t>	“What did you say”</a:t>
            </a:r>
          </a:p>
          <a:p>
            <a:pPr marL="0" indent="0" defTabSz="342900">
              <a:buFont typeface="Arial" panose="020B0604020202020204" pitchFamily="34" charset="0"/>
              <a:buNone/>
            </a:pPr>
            <a:r>
              <a:rPr lang="en-US" sz="2400" dirty="0"/>
              <a:t>	“What did you say”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I said “Stop that noise! Baby’s sleeping”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I said “Stop that noise! Baby’s sleeping”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Waaaaaaaaaaaa</a:t>
            </a:r>
            <a:r>
              <a:rPr lang="en-US" sz="2400" dirty="0"/>
              <a:t>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Not any more!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19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8761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  <a:scene3d>
            <a:camera prst="orthographicFront"/>
            <a:lightRig rig="soft" dir="t">
              <a:rot lat="0" lon="0" rev="15600000"/>
            </a:lightRig>
          </a:scene3d>
          <a:sp3d>
            <a:bevelT w="165100" prst="coolSlant"/>
          </a:sp3d>
        </p:spPr>
        <p:txBody>
          <a:bodyPr>
            <a:normAutofit/>
            <a:sp3d extrusionH="57150" prstMaterial="softEdge">
              <a:bevelT w="63500" h="38100"/>
            </a:sp3d>
          </a:bodyPr>
          <a:lstStyle/>
          <a:p>
            <a:pPr algn="ctr"/>
            <a:r>
              <a:rPr lang="en-US" sz="6600" b="1" dirty="0">
                <a:ln/>
              </a:rPr>
              <a:t>PARADIGM OF EFL LEARNING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 rot="20959639">
            <a:off x="4195030" y="2726235"/>
            <a:ext cx="3919521" cy="284289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14300" dist="342900" dir="8460000" algn="ctr">
              <a:srgbClr val="000000">
                <a:alpha val="28000"/>
              </a:srgbClr>
            </a:outerShdw>
          </a:effectLst>
          <a:scene3d>
            <a:camera prst="isometricRightUp">
              <a:rot lat="670621" lon="20677389" rev="725925"/>
            </a:camera>
            <a:lightRig rig="contrasting" dir="t">
              <a:rot lat="0" lon="0" rev="1500000"/>
            </a:lightRig>
          </a:scene3d>
          <a:sp3d z="635000" extrusionH="381000" prstMaterial="metal">
            <a:bevelT w="381000" h="127000" prst="cross"/>
            <a:bevelB w="635000"/>
          </a:sp3d>
        </p:spPr>
        <p:txBody>
          <a:bodyPr vert="horz" lIns="91440" tIns="45720" rIns="91440" bIns="45720" numCol="1" rtlCol="0">
            <a:prstTxWarp prst="textPlain">
              <a:avLst/>
            </a:prstTxWarp>
            <a:normAutofit/>
            <a:scene3d>
              <a:camera prst="isometricRightUp">
                <a:rot lat="1800000" lon="21000000" rev="0"/>
              </a:camera>
              <a:lightRig rig="threePt" dir="t"/>
            </a:scene3d>
            <a:sp3d extrusionH="381000">
              <a:bevelT w="127000" h="381000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9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2000">
                      <a:schemeClr val="accent4">
                        <a:lumMod val="0"/>
                        <a:lumOff val="100000"/>
                      </a:schemeClr>
                    </a:gs>
                  </a:gsLst>
                  <a:lin ang="5400000" scaled="0"/>
                </a:gradFill>
              </a:rPr>
              <a:t>Vs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012" y="1778790"/>
            <a:ext cx="5133975" cy="1176340"/>
          </a:xfrm>
        </p:spPr>
        <p:txBody>
          <a:bodyPr>
            <a:prstTxWarp prst="textPlain">
              <a:avLst/>
            </a:prstTxWarp>
            <a:scene3d>
              <a:camera prst="orthographicFront"/>
              <a:lightRig rig="harsh" dir="t"/>
            </a:scene3d>
            <a:sp3d extrusionH="57150" prstMaterial="matte">
              <a:bevelT w="63500" h="12700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en-US" b="1" dirty="0">
                <a:ln/>
                <a:solidFill>
                  <a:schemeClr val="accent3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Native-Likeness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95400" y="4876801"/>
            <a:ext cx="9867900" cy="1405484"/>
          </a:xfrm>
          <a:prstGeom prst="rect">
            <a:avLst/>
          </a:prstGeom>
        </p:spPr>
        <p:txBody>
          <a:bodyPr vert="horz" lIns="91440" tIns="45720" rIns="91440" bIns="45720" numCol="1" rtlCol="0">
            <a:prstTxWarp prst="textPlain">
              <a:avLst/>
            </a:prstTxWarp>
            <a:normAutofit/>
            <a:scene3d>
              <a:camera prst="orthographicFront">
                <a:rot lat="0" lon="21299989" rev="0"/>
              </a:camera>
              <a:lightRig rig="threePt" dir="t"/>
            </a:scene3d>
            <a:sp3d extrusionH="57150">
              <a:bevelT w="57150" h="38100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n w="0"/>
                <a:solidFill>
                  <a:schemeClr val="bg2">
                    <a:lumMod val="50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Intelligibility/Communicability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3200" smtClean="0"/>
              <a:t>2</a:t>
            </a:fld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313552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 Song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 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 now, </a:t>
            </a:r>
            <a:r>
              <a:rPr lang="en-US" dirty="0">
                <a:solidFill>
                  <a:srgbClr val="FF0000"/>
                </a:solidFill>
              </a:rPr>
              <a:t>the e</a:t>
            </a:r>
            <a:r>
              <a:rPr lang="en-US" dirty="0"/>
              <a:t>n</a:t>
            </a:r>
            <a:r>
              <a:rPr lang="en-US" dirty="0">
                <a:solidFill>
                  <a:srgbClr val="FF0000"/>
                </a:solidFill>
              </a:rPr>
              <a:t>d i</a:t>
            </a:r>
            <a:r>
              <a:rPr lang="en-US" dirty="0"/>
              <a:t>s near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so I</a:t>
            </a:r>
            <a:r>
              <a:rPr lang="en-US" dirty="0"/>
              <a:t> face the final curtain</a:t>
            </a:r>
            <a:br>
              <a:rPr lang="en-US" dirty="0"/>
            </a:br>
            <a:r>
              <a:rPr lang="en-US" dirty="0"/>
              <a:t>My friend, I'll </a:t>
            </a:r>
            <a:r>
              <a:rPr lang="en-US" dirty="0">
                <a:solidFill>
                  <a:srgbClr val="FF0000"/>
                </a:solidFill>
              </a:rPr>
              <a:t>say it </a:t>
            </a:r>
            <a:r>
              <a:rPr lang="en-US" dirty="0"/>
              <a:t>clear</a:t>
            </a:r>
            <a:br>
              <a:rPr lang="en-US" dirty="0"/>
            </a:br>
            <a:r>
              <a:rPr lang="en-US" dirty="0"/>
              <a:t>I'll state my case, of which I'm certain</a:t>
            </a:r>
            <a:br>
              <a:rPr lang="en-US" dirty="0"/>
            </a:br>
            <a:r>
              <a:rPr lang="en-US" dirty="0"/>
              <a:t>I've liv</a:t>
            </a:r>
            <a:r>
              <a:rPr lang="en-US" dirty="0">
                <a:solidFill>
                  <a:srgbClr val="FF0000"/>
                </a:solidFill>
              </a:rPr>
              <a:t>ed a</a:t>
            </a:r>
            <a:r>
              <a:rPr lang="en-US" dirty="0"/>
              <a:t> life that's full</a:t>
            </a:r>
            <a:br>
              <a:rPr lang="en-US" dirty="0"/>
            </a:br>
            <a:r>
              <a:rPr lang="en-US" dirty="0"/>
              <a:t>I travel</a:t>
            </a:r>
            <a:r>
              <a:rPr lang="en-US" dirty="0">
                <a:solidFill>
                  <a:srgbClr val="FF0000"/>
                </a:solidFill>
              </a:rPr>
              <a:t>ed ea</a:t>
            </a:r>
            <a:r>
              <a:rPr lang="en-US" dirty="0"/>
              <a:t>ch an</a:t>
            </a:r>
            <a:r>
              <a:rPr lang="en-US" dirty="0">
                <a:solidFill>
                  <a:srgbClr val="FF0000"/>
                </a:solidFill>
              </a:rPr>
              <a:t>d e</a:t>
            </a:r>
            <a:r>
              <a:rPr lang="en-US" dirty="0"/>
              <a:t>very highway</a:t>
            </a:r>
            <a:br>
              <a:rPr lang="en-US" dirty="0"/>
            </a:br>
            <a:r>
              <a:rPr lang="en-US" dirty="0"/>
              <a:t>And more, much more than this, I </a:t>
            </a:r>
            <a:r>
              <a:rPr lang="en-US" dirty="0">
                <a:solidFill>
                  <a:srgbClr val="FF0000"/>
                </a:solidFill>
              </a:rPr>
              <a:t>did it </a:t>
            </a:r>
            <a:r>
              <a:rPr lang="en-US" dirty="0"/>
              <a:t>my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20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4107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 Song</a:t>
            </a:r>
          </a:p>
          <a:p>
            <a:pPr marL="0" indent="0">
              <a:buNone/>
            </a:pPr>
            <a:r>
              <a:rPr lang="en-US" dirty="0"/>
              <a:t>My 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Regrets, I've ha</a:t>
            </a:r>
            <a:r>
              <a:rPr lang="en-US" dirty="0">
                <a:solidFill>
                  <a:srgbClr val="FF0000"/>
                </a:solidFill>
              </a:rPr>
              <a:t>d a f</a:t>
            </a:r>
            <a:r>
              <a:rPr lang="en-US" dirty="0"/>
              <a:t>ew</a:t>
            </a:r>
            <a:br>
              <a:rPr lang="en-US" dirty="0"/>
            </a:br>
            <a:r>
              <a:rPr lang="en-US" dirty="0"/>
              <a:t>But the</a:t>
            </a:r>
            <a:r>
              <a:rPr lang="en-US" dirty="0">
                <a:solidFill>
                  <a:srgbClr val="FF0000"/>
                </a:solidFill>
              </a:rPr>
              <a:t>n a</a:t>
            </a:r>
            <a:r>
              <a:rPr lang="en-US" dirty="0"/>
              <a:t>gain, too few to mention</a:t>
            </a:r>
            <a:br>
              <a:rPr lang="en-US" dirty="0"/>
            </a:br>
            <a:r>
              <a:rPr lang="en-US" dirty="0"/>
              <a:t>I did wha</a:t>
            </a:r>
            <a:r>
              <a:rPr lang="en-US" dirty="0">
                <a:solidFill>
                  <a:srgbClr val="FF0000"/>
                </a:solidFill>
              </a:rPr>
              <a:t>t I</a:t>
            </a:r>
            <a:r>
              <a:rPr lang="en-US" dirty="0"/>
              <a:t> had to do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saw it </a:t>
            </a:r>
            <a:r>
              <a:rPr lang="en-US" dirty="0"/>
              <a:t>through without exemption</a:t>
            </a:r>
            <a:br>
              <a:rPr lang="en-US" dirty="0"/>
            </a:br>
            <a:r>
              <a:rPr lang="en-US" dirty="0"/>
              <a:t>I plann</a:t>
            </a:r>
            <a:r>
              <a:rPr lang="en-US" dirty="0">
                <a:solidFill>
                  <a:srgbClr val="FF0000"/>
                </a:solidFill>
              </a:rPr>
              <a:t>ed </a:t>
            </a:r>
            <a:r>
              <a:rPr lang="en-US" dirty="0"/>
              <a:t>each charted course</a:t>
            </a:r>
            <a:br>
              <a:rPr lang="en-US" dirty="0"/>
            </a:br>
            <a:r>
              <a:rPr lang="en-US" dirty="0"/>
              <a:t>Each careful step along the byway</a:t>
            </a:r>
            <a:br>
              <a:rPr lang="en-US" dirty="0"/>
            </a:br>
            <a:r>
              <a:rPr lang="en-US" dirty="0"/>
              <a:t>And more, much more than this, I </a:t>
            </a:r>
            <a:r>
              <a:rPr lang="en-US" dirty="0">
                <a:solidFill>
                  <a:srgbClr val="FF0000"/>
                </a:solidFill>
              </a:rPr>
              <a:t>did it </a:t>
            </a:r>
            <a:r>
              <a:rPr lang="en-US" dirty="0"/>
              <a:t>my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21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92152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 Song</a:t>
            </a:r>
          </a:p>
          <a:p>
            <a:pPr marL="0" indent="0">
              <a:buNone/>
            </a:pPr>
            <a:r>
              <a:rPr lang="en-US" dirty="0"/>
              <a:t>My 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Yes, there were time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, I'm sure you knew</a:t>
            </a:r>
            <a:br>
              <a:rPr lang="en-US" dirty="0"/>
            </a:br>
            <a:r>
              <a:rPr lang="en-US" dirty="0"/>
              <a:t>When I </a:t>
            </a:r>
            <a:r>
              <a:rPr lang="en-US" dirty="0">
                <a:solidFill>
                  <a:srgbClr val="FF0000"/>
                </a:solidFill>
              </a:rPr>
              <a:t>bit off </a:t>
            </a:r>
            <a:r>
              <a:rPr lang="en-US" dirty="0"/>
              <a:t>more than I could chew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0000"/>
                </a:solidFill>
              </a:rPr>
              <a:t>through it all</a:t>
            </a:r>
            <a:r>
              <a:rPr lang="en-US" dirty="0"/>
              <a:t>, when there was doubt</a:t>
            </a:r>
            <a:br>
              <a:rPr lang="en-US" dirty="0"/>
            </a:br>
            <a:r>
              <a:rPr lang="en-US" dirty="0"/>
              <a:t>I </a:t>
            </a:r>
            <a:r>
              <a:rPr lang="en-US" dirty="0">
                <a:solidFill>
                  <a:srgbClr val="FF0000"/>
                </a:solidFill>
              </a:rPr>
              <a:t>ate it up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spit it out</a:t>
            </a:r>
            <a:br>
              <a:rPr lang="en-US" dirty="0"/>
            </a:br>
            <a:r>
              <a:rPr lang="en-US" dirty="0"/>
              <a:t>I </a:t>
            </a:r>
            <a:r>
              <a:rPr lang="en-US" dirty="0">
                <a:solidFill>
                  <a:srgbClr val="FF0000"/>
                </a:solidFill>
              </a:rPr>
              <a:t>faced it all </a:t>
            </a:r>
            <a:r>
              <a:rPr lang="en-US" dirty="0"/>
              <a:t>an</a:t>
            </a:r>
            <a:r>
              <a:rPr lang="en-US" dirty="0">
                <a:solidFill>
                  <a:srgbClr val="FF0000"/>
                </a:solidFill>
              </a:rPr>
              <a:t>d I stood tall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did it </a:t>
            </a:r>
            <a:r>
              <a:rPr lang="en-US" dirty="0"/>
              <a:t>my way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22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087220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 Song</a:t>
            </a:r>
          </a:p>
          <a:p>
            <a:pPr marL="0" indent="0">
              <a:buNone/>
            </a:pPr>
            <a:r>
              <a:rPr lang="en-US" dirty="0"/>
              <a:t>My 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I've lov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/>
              <a:t>, I've laugh</a:t>
            </a:r>
            <a:r>
              <a:rPr lang="en-US" dirty="0">
                <a:solidFill>
                  <a:srgbClr val="FF0000"/>
                </a:solidFill>
              </a:rPr>
              <a:t>ed</a:t>
            </a:r>
            <a:r>
              <a:rPr lang="en-US" dirty="0"/>
              <a:t> and cri</a:t>
            </a:r>
            <a:r>
              <a:rPr lang="en-US" dirty="0">
                <a:solidFill>
                  <a:srgbClr val="FF0000"/>
                </a:solidFill>
              </a:rPr>
              <a:t>ed</a:t>
            </a:r>
            <a:br>
              <a:rPr lang="en-US" dirty="0"/>
            </a:br>
            <a:r>
              <a:rPr lang="en-US" dirty="0"/>
              <a:t>I've had my fill, my </a:t>
            </a:r>
            <a:r>
              <a:rPr lang="en-US" dirty="0">
                <a:solidFill>
                  <a:srgbClr val="FF0000"/>
                </a:solidFill>
              </a:rPr>
              <a:t>share of </a:t>
            </a:r>
            <a:r>
              <a:rPr lang="en-US" dirty="0"/>
              <a:t>losing</a:t>
            </a:r>
            <a:br>
              <a:rPr lang="en-US" dirty="0"/>
            </a:br>
            <a:r>
              <a:rPr lang="en-US" dirty="0"/>
              <a:t>And now, as tears subside</a:t>
            </a:r>
            <a:br>
              <a:rPr lang="en-US" dirty="0"/>
            </a:br>
            <a:r>
              <a:rPr lang="en-US" dirty="0"/>
              <a:t>I </a:t>
            </a:r>
            <a:r>
              <a:rPr lang="en-US" dirty="0">
                <a:solidFill>
                  <a:srgbClr val="FF0000"/>
                </a:solidFill>
              </a:rPr>
              <a:t>find it all </a:t>
            </a:r>
            <a:r>
              <a:rPr lang="en-US" dirty="0"/>
              <a:t>so amusing</a:t>
            </a:r>
            <a:br>
              <a:rPr lang="en-US" dirty="0"/>
            </a:br>
            <a:r>
              <a:rPr lang="en-US" dirty="0"/>
              <a:t>To think I </a:t>
            </a:r>
            <a:r>
              <a:rPr lang="en-US" dirty="0">
                <a:solidFill>
                  <a:srgbClr val="FF0000"/>
                </a:solidFill>
              </a:rPr>
              <a:t>did all </a:t>
            </a:r>
            <a:r>
              <a:rPr lang="en-US" dirty="0"/>
              <a:t>that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may I</a:t>
            </a:r>
            <a:r>
              <a:rPr lang="en-US" dirty="0"/>
              <a:t> say, </a:t>
            </a:r>
            <a:r>
              <a:rPr lang="en-US" dirty="0">
                <a:solidFill>
                  <a:srgbClr val="FF0000"/>
                </a:solidFill>
              </a:rPr>
              <a:t>not in a </a:t>
            </a:r>
            <a:r>
              <a:rPr lang="en-US" dirty="0"/>
              <a:t>shy way</a:t>
            </a:r>
            <a:br>
              <a:rPr lang="en-US" dirty="0"/>
            </a:br>
            <a:r>
              <a:rPr lang="en-US" dirty="0"/>
              <a:t>Oh, no, oh, no, not me, I </a:t>
            </a:r>
            <a:r>
              <a:rPr lang="en-US" dirty="0">
                <a:solidFill>
                  <a:srgbClr val="FF0000"/>
                </a:solidFill>
              </a:rPr>
              <a:t>did it </a:t>
            </a:r>
            <a:r>
              <a:rPr lang="en-US" dirty="0"/>
              <a:t>my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23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03418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 Song</a:t>
            </a:r>
          </a:p>
          <a:p>
            <a:pPr marL="0" indent="0">
              <a:buNone/>
            </a:pPr>
            <a:r>
              <a:rPr lang="en-US" dirty="0"/>
              <a:t>My 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>
                <a:solidFill>
                  <a:srgbClr val="FF0000"/>
                </a:solidFill>
              </a:rPr>
              <a:t>what is a </a:t>
            </a:r>
            <a:r>
              <a:rPr lang="en-US" dirty="0"/>
              <a:t>man, what </a:t>
            </a:r>
            <a:r>
              <a:rPr lang="en-US" dirty="0">
                <a:solidFill>
                  <a:srgbClr val="FF0000"/>
                </a:solidFill>
              </a:rPr>
              <a:t>has he got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If not himself, then he has naught</a:t>
            </a:r>
            <a:br>
              <a:rPr lang="en-US" dirty="0"/>
            </a:br>
            <a:r>
              <a:rPr lang="en-US" dirty="0"/>
              <a:t>To say the things he truly feel</a:t>
            </a:r>
            <a:r>
              <a:rPr lang="en-US" dirty="0">
                <a:solidFill>
                  <a:srgbClr val="FF0000"/>
                </a:solidFill>
              </a:rPr>
              <a:t>s</a:t>
            </a:r>
            <a:br>
              <a:rPr lang="en-US" dirty="0"/>
            </a:br>
            <a:r>
              <a:rPr lang="en-US" dirty="0"/>
              <a:t>And not the word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 of one who kneel</a:t>
            </a:r>
            <a:r>
              <a:rPr lang="en-US" dirty="0">
                <a:solidFill>
                  <a:srgbClr val="FF0000"/>
                </a:solidFill>
              </a:rPr>
              <a:t>s</a:t>
            </a:r>
            <a:br>
              <a:rPr lang="en-US" dirty="0"/>
            </a:br>
            <a:r>
              <a:rPr lang="en-US" dirty="0"/>
              <a:t>The record shows</a:t>
            </a:r>
            <a:br>
              <a:rPr lang="en-US" dirty="0"/>
            </a:br>
            <a:r>
              <a:rPr lang="en-US" dirty="0"/>
              <a:t>I took the blows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did it </a:t>
            </a:r>
            <a:r>
              <a:rPr lang="en-US" dirty="0"/>
              <a:t>my way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Yes, it was my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24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218660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HOW TO LEARN/TEACH PRONUNCIATION?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Reading Aloud </a:t>
            </a:r>
            <a:r>
              <a:rPr lang="en-US" dirty="0">
                <a:sym typeface="Wingdings" panose="05000000000000000000" pitchFamily="2" charset="2"/>
              </a:rPr>
              <a:t> any texts, or those specially provided for pronunciation practice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25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09685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1927-9BC3-8148-A9DE-F031D158C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EFC7A-1185-6C4A-A9DE-5CAE93C8A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AACD6-A3CD-4042-8E69-884AD400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38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kata,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i="1" dirty="0"/>
              <a:t>online dictionary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mengetik</a:t>
            </a:r>
            <a:r>
              <a:rPr lang="en-US" dirty="0"/>
              <a:t> kata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kehendaki</a:t>
            </a:r>
            <a:r>
              <a:rPr lang="en-US" dirty="0"/>
              <a:t>, </a:t>
            </a:r>
            <a:r>
              <a:rPr lang="en-US" dirty="0" err="1"/>
              <a:t>diikuti</a:t>
            </a:r>
            <a:r>
              <a:rPr lang="en-US" dirty="0"/>
              <a:t> kata “pronunciation”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Misal</a:t>
            </a:r>
            <a:r>
              <a:rPr lang="en-US" dirty="0"/>
              <a:t>, </a:t>
            </a:r>
            <a:r>
              <a:rPr lang="en-US" dirty="0" err="1"/>
              <a:t>ketik</a:t>
            </a:r>
            <a:r>
              <a:rPr lang="en-US" dirty="0"/>
              <a:t>: </a:t>
            </a:r>
            <a:r>
              <a:rPr lang="en-US" dirty="0" err="1">
                <a:solidFill>
                  <a:srgbClr val="FF0000"/>
                </a:solidFill>
              </a:rPr>
              <a:t>gaol</a:t>
            </a:r>
            <a:r>
              <a:rPr lang="en-US" dirty="0">
                <a:solidFill>
                  <a:srgbClr val="FF0000"/>
                </a:solidFill>
              </a:rPr>
              <a:t> pronunciation </a:t>
            </a:r>
            <a:r>
              <a:rPr lang="en-US" dirty="0"/>
              <a:t>(di browser)</a:t>
            </a:r>
            <a:r>
              <a:rPr lang="en-US" i="1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diperdengarkan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bunyi</a:t>
            </a:r>
            <a:r>
              <a:rPr lang="en-US" dirty="0">
                <a:sym typeface="Wingdings" panose="05000000000000000000" pitchFamily="2" charset="2"/>
              </a:rPr>
              <a:t> kata </a:t>
            </a:r>
            <a:r>
              <a:rPr lang="en-US" dirty="0" err="1">
                <a:sym typeface="Wingdings" panose="05000000000000000000" pitchFamily="2" charset="2"/>
              </a:rPr>
              <a:t>tersebut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bisa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menirukan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mengulang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mendengar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menirukan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semau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Anda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sampai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fasih</a:t>
            </a:r>
            <a:r>
              <a:rPr lang="en-US" dirty="0">
                <a:sym typeface="Wingdings" panose="05000000000000000000" pitchFamily="2" charset="2"/>
              </a:rPr>
              <a:t>).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https://www.youtube.com/watch?v=8HX5v7BM9fE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24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minimal pair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2 </a:t>
            </a:r>
            <a:r>
              <a:rPr lang="en-US" dirty="0" err="1"/>
              <a:t>bunyi</a:t>
            </a:r>
            <a:r>
              <a:rPr lang="en-US" dirty="0"/>
              <a:t>/</a:t>
            </a:r>
            <a:r>
              <a:rPr lang="en-US" dirty="0" err="1"/>
              <a:t>fonem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mirip</a:t>
            </a:r>
            <a:r>
              <a:rPr lang="en-US" dirty="0"/>
              <a:t>, </a:t>
            </a:r>
            <a:r>
              <a:rPr lang="en-US" dirty="0" err="1"/>
              <a:t>ketik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kata “pronunciation” </a:t>
            </a:r>
            <a:r>
              <a:rPr lang="en-US" dirty="0" err="1"/>
              <a:t>pada</a:t>
            </a:r>
            <a:r>
              <a:rPr lang="en-US" dirty="0"/>
              <a:t> browser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Misal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f and v pronunciation </a:t>
            </a:r>
          </a:p>
          <a:p>
            <a:pPr marL="0" indent="0">
              <a:buNone/>
            </a:pPr>
            <a:r>
              <a:rPr lang="en-US" dirty="0" err="1"/>
              <a:t>Atau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/f/ and /v/ minimal pair</a:t>
            </a:r>
          </a:p>
        </p:txBody>
      </p:sp>
    </p:spTree>
    <p:extLst>
      <p:ext uri="{BB962C8B-B14F-4D97-AF65-F5344CB8AC3E}">
        <p14:creationId xmlns:p14="http://schemas.microsoft.com/office/powerpoint/2010/main" val="32217058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id-ID" b="1" dirty="0"/>
              <a:t>/F/ vs /V/ Minimal Pairs List</a:t>
            </a:r>
          </a:p>
          <a:p>
            <a:pPr marL="0" indent="0">
              <a:buNone/>
            </a:pPr>
            <a:r>
              <a:rPr lang="id-ID" dirty="0"/>
              <a:t>Fast / Vast</a:t>
            </a:r>
            <a:br>
              <a:rPr lang="id-ID" dirty="0"/>
            </a:br>
            <a:r>
              <a:rPr lang="id-ID" dirty="0"/>
              <a:t>Fender / Vendor</a:t>
            </a:r>
            <a:br>
              <a:rPr lang="id-ID" dirty="0"/>
            </a:br>
            <a:r>
              <a:rPr lang="id-ID" dirty="0"/>
              <a:t>Fan / Van</a:t>
            </a:r>
            <a:br>
              <a:rPr lang="id-ID" dirty="0"/>
            </a:br>
            <a:r>
              <a:rPr lang="id-ID" dirty="0"/>
              <a:t>Refuse / Reviews</a:t>
            </a:r>
            <a:br>
              <a:rPr lang="id-ID" dirty="0"/>
            </a:br>
            <a:r>
              <a:rPr lang="id-ID" dirty="0"/>
              <a:t>Foul / Vowel</a:t>
            </a:r>
            <a:endParaRPr lang="en-US" dirty="0"/>
          </a:p>
          <a:p>
            <a:pPr marL="0" indent="0">
              <a:buNone/>
            </a:pPr>
            <a:r>
              <a:rPr lang="id-ID" dirty="0"/>
              <a:t>Fairy / Very</a:t>
            </a:r>
            <a:br>
              <a:rPr lang="id-ID" dirty="0"/>
            </a:br>
            <a:r>
              <a:rPr lang="id-ID" dirty="0"/>
              <a:t>Phase / Vase</a:t>
            </a:r>
            <a:br>
              <a:rPr lang="id-ID" dirty="0"/>
            </a:br>
            <a:r>
              <a:rPr lang="id-ID" dirty="0"/>
              <a:t>Vine / Fine</a:t>
            </a:r>
            <a:br>
              <a:rPr lang="id-ID" dirty="0"/>
            </a:br>
            <a:r>
              <a:rPr lang="id-ID" dirty="0"/>
              <a:t>Save / Safe</a:t>
            </a:r>
            <a:endParaRPr lang="en-US" dirty="0"/>
          </a:p>
          <a:p>
            <a:pPr marL="0" indent="0">
              <a:buNone/>
            </a:pPr>
            <a:r>
              <a:rPr lang="id-ID" dirty="0">
                <a:solidFill>
                  <a:srgbClr val="0070C0"/>
                </a:solidFill>
                <a:hlinkClick r:id="rId2"/>
              </a:rPr>
              <a:t>https://allesl.com/minimal-pairs-list-examples/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d-ID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961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COMMONLY MISPRONOUNCED CONSONANTS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9850" y="1978025"/>
            <a:ext cx="5429250" cy="435133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dirty="0"/>
              <a:t>/ʤ/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jam, judge, fridge</a:t>
            </a:r>
          </a:p>
          <a:p>
            <a:pPr marL="0" lvl="0" indent="0">
              <a:buNone/>
            </a:pPr>
            <a:r>
              <a:rPr lang="en-US" sz="4000" dirty="0"/>
              <a:t>/ʧ/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chair, church</a:t>
            </a:r>
          </a:p>
          <a:p>
            <a:pPr marL="0" lvl="0" indent="0">
              <a:buNone/>
            </a:pPr>
            <a:r>
              <a:rPr lang="en-US" sz="4000" dirty="0"/>
              <a:t>/v/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vale, David, love</a:t>
            </a:r>
          </a:p>
          <a:p>
            <a:pPr marL="0" lvl="0" indent="0">
              <a:buNone/>
            </a:pPr>
            <a:r>
              <a:rPr lang="en-US" sz="4000" dirty="0"/>
              <a:t>/θ/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think, healthy, breath</a:t>
            </a:r>
          </a:p>
          <a:p>
            <a:pPr marL="0" lvl="0" indent="0">
              <a:buNone/>
            </a:pPr>
            <a:r>
              <a:rPr lang="en-US" sz="4000" dirty="0"/>
              <a:t>/δ/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the, father, breathe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6750" y="1978025"/>
            <a:ext cx="5429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Final /b/, /d/, /g/ 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rob, bad, bag</a:t>
            </a:r>
          </a:p>
          <a:p>
            <a:pPr marL="0" indent="0">
              <a:buNone/>
            </a:pPr>
            <a:r>
              <a:rPr lang="en-US" sz="4000" dirty="0"/>
              <a:t>Aspirated /p/, /t/, /k/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paper, time, kind</a:t>
            </a:r>
          </a:p>
          <a:p>
            <a:pPr marL="0" indent="0">
              <a:buNone/>
            </a:pPr>
            <a:r>
              <a:rPr lang="en-US" sz="4000" dirty="0"/>
              <a:t>/ʃ 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she, sharp, show</a:t>
            </a:r>
          </a:p>
          <a:p>
            <a:pPr marL="0" indent="0">
              <a:buNone/>
            </a:pPr>
            <a:r>
              <a:rPr lang="en-US" sz="4000" dirty="0"/>
              <a:t>/ʒ/ </a:t>
            </a:r>
            <a:r>
              <a:rPr lang="en-US" sz="4000" dirty="0">
                <a:sym typeface="Wingdings" panose="05000000000000000000" pitchFamily="2" charset="2"/>
              </a:rPr>
              <a:t></a:t>
            </a:r>
            <a:r>
              <a:rPr lang="en-US" sz="4000" dirty="0"/>
              <a:t> measure, garage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800" smtClean="0"/>
              <a:t>3</a:t>
            </a:fld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7641345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85900"/>
            <a:ext cx="8915400" cy="5372100"/>
          </a:xfrm>
        </p:spPr>
        <p:txBody>
          <a:bodyPr>
            <a:noAutofit/>
          </a:bodyPr>
          <a:lstStyle/>
          <a:p>
            <a:r>
              <a:rPr lang="en-US" dirty="0" err="1"/>
              <a:t>Belajar</a:t>
            </a:r>
            <a:r>
              <a:rPr lang="en-US" dirty="0"/>
              <a:t> English Stress Pattern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err="1"/>
              <a:t>Ketik</a:t>
            </a:r>
            <a:r>
              <a:rPr lang="en-US" sz="1400" dirty="0"/>
              <a:t>: </a:t>
            </a:r>
            <a:r>
              <a:rPr lang="en-US" sz="1400" dirty="0">
                <a:solidFill>
                  <a:srgbClr val="FF0000"/>
                </a:solidFill>
              </a:rPr>
              <a:t>English Stress Patterns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muncul</a:t>
            </a:r>
            <a:r>
              <a:rPr lang="en-US" sz="1400" dirty="0"/>
              <a:t> </a:t>
            </a: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belajar</a:t>
            </a:r>
            <a:r>
              <a:rPr lang="en-US" sz="1400" dirty="0"/>
              <a:t>. Di </a:t>
            </a:r>
            <a:r>
              <a:rPr lang="en-US" sz="1400" dirty="0" err="1"/>
              <a:t>antaranya</a:t>
            </a:r>
            <a:r>
              <a:rPr lang="en-US" sz="1400" dirty="0"/>
              <a:t> </a:t>
            </a:r>
            <a:r>
              <a:rPr lang="en-US" sz="1400" dirty="0" err="1"/>
              <a:t>artikel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British Council: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/>
              <a:t>A stressed syllable combines five features: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1400" b="1" dirty="0"/>
              <a:t>It is l-o-n-g-e-r</a:t>
            </a:r>
            <a:r>
              <a:rPr lang="en-US" sz="1400" dirty="0"/>
              <a:t> - com p-u-</a:t>
            </a:r>
            <a:r>
              <a:rPr lang="en-US" sz="1400" dirty="0" err="1"/>
              <a:t>ter</a:t>
            </a:r>
            <a:endParaRPr lang="en-US" sz="1400" dirty="0"/>
          </a:p>
          <a:p>
            <a:r>
              <a:rPr lang="en-US" sz="1400" b="1" dirty="0"/>
              <a:t>It is LOUDER</a:t>
            </a:r>
            <a:r>
              <a:rPr lang="en-US" sz="1400" dirty="0"/>
              <a:t> - </a:t>
            </a:r>
            <a:r>
              <a:rPr lang="en-US" sz="1400" dirty="0" err="1"/>
              <a:t>comPUTer</a:t>
            </a:r>
            <a:endParaRPr lang="en-US" sz="1400" dirty="0"/>
          </a:p>
          <a:p>
            <a:r>
              <a:rPr lang="en-US" sz="1400" b="1" dirty="0"/>
              <a:t>It has a change in pitch</a:t>
            </a:r>
            <a:r>
              <a:rPr lang="en-US" sz="1400" dirty="0"/>
              <a:t> from the syllables coming before and afterwards. The pitch of a stressed syllable is usually higher.</a:t>
            </a:r>
          </a:p>
          <a:p>
            <a:r>
              <a:rPr lang="en-US" sz="1400" b="1" dirty="0"/>
              <a:t>It is said more clearly</a:t>
            </a:r>
            <a:r>
              <a:rPr lang="en-US" sz="1400" dirty="0"/>
              <a:t> -The vowel sound is purer. Compare the first and last vowel sounds with the stressed sound.</a:t>
            </a:r>
          </a:p>
          <a:p>
            <a:r>
              <a:rPr lang="en-US" sz="1400" b="1" dirty="0"/>
              <a:t>It uses larger facial movements</a:t>
            </a:r>
            <a:r>
              <a:rPr lang="en-US" sz="1400" dirty="0"/>
              <a:t> - Look in the mirror when you say the word. Look at your jaw and lips in particular.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  <a:hlinkClick r:id="rId2"/>
              </a:rPr>
              <a:t>https://www.teachingenglish.org.uk/article/word-stress</a:t>
            </a:r>
            <a:endParaRPr lang="en-US" sz="1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819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85900"/>
            <a:ext cx="8915400" cy="5372100"/>
          </a:xfrm>
        </p:spPr>
        <p:txBody>
          <a:bodyPr>
            <a:noAutofit/>
          </a:bodyPr>
          <a:lstStyle/>
          <a:p>
            <a:r>
              <a:rPr lang="en-US" dirty="0" err="1"/>
              <a:t>Belajar</a:t>
            </a:r>
            <a:r>
              <a:rPr lang="en-US" dirty="0"/>
              <a:t> English Stress Pattern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Syllable (</a:t>
            </a:r>
            <a:r>
              <a:rPr lang="en-US" dirty="0" err="1"/>
              <a:t>Suku</a:t>
            </a:r>
            <a:r>
              <a:rPr lang="en-US" dirty="0"/>
              <a:t> Kata)</a:t>
            </a:r>
          </a:p>
          <a:p>
            <a:pPr marL="0" indent="0">
              <a:buNone/>
            </a:pPr>
            <a:r>
              <a:rPr lang="en-US" dirty="0"/>
              <a:t>Syllables and Word Stress (Oxford Online English)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https://www.youtube.com/watch?v=Vu6UVwkUgzc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894276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1400" y="1485900"/>
            <a:ext cx="9196925" cy="4584700"/>
          </a:xfrm>
        </p:spPr>
        <p:txBody>
          <a:bodyPr>
            <a:normAutofit/>
          </a:bodyPr>
          <a:lstStyle/>
          <a:p>
            <a:r>
              <a:rPr lang="en-US" dirty="0" err="1"/>
              <a:t>Belajar</a:t>
            </a:r>
            <a:r>
              <a:rPr lang="en-US" dirty="0"/>
              <a:t> English Stress Pattern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https://www.teachingenglish.org.uk/article/word-stress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60701" y="2303797"/>
          <a:ext cx="6692672" cy="3683306"/>
        </p:xfrm>
        <a:graphic>
          <a:graphicData uri="http://schemas.openxmlformats.org/drawingml/2006/table">
            <a:tbl>
              <a:tblPr/>
              <a:tblGrid>
                <a:gridCol w="1673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9428">
                <a:tc>
                  <a:txBody>
                    <a:bodyPr/>
                    <a:lstStyle/>
                    <a:p>
                      <a:r>
                        <a:rPr lang="id-ID" sz="1100" b="1" dirty="0">
                          <a:effectLst/>
                        </a:rPr>
                        <a:t>Word</a:t>
                      </a:r>
                      <a:endParaRPr lang="id-ID" sz="1100" dirty="0"/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 b="1">
                          <a:effectLst/>
                        </a:rPr>
                        <a:t>Type of word</a:t>
                      </a:r>
                      <a:endParaRPr lang="id-ID" sz="1100"/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 b="1">
                          <a:effectLst/>
                        </a:rPr>
                        <a:t>Tendency</a:t>
                      </a:r>
                      <a:endParaRPr lang="id-ID" sz="1100"/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 b="1">
                          <a:effectLst/>
                        </a:rPr>
                        <a:t>Exceptions</a:t>
                      </a:r>
                      <a:endParaRPr lang="id-ID" sz="1100"/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405">
                <a:tc>
                  <a:txBody>
                    <a:bodyPr/>
                    <a:lstStyle/>
                    <a:p>
                      <a:r>
                        <a:rPr lang="id-ID" sz="1100"/>
                        <a:t>apple</a:t>
                      </a:r>
                      <a:br>
                        <a:rPr lang="id-ID" sz="1100"/>
                      </a:br>
                      <a:r>
                        <a:rPr lang="id-ID" sz="1100"/>
                        <a:t>table</a:t>
                      </a:r>
                      <a:br>
                        <a:rPr lang="id-ID" sz="1100"/>
                      </a:br>
                      <a:r>
                        <a:rPr lang="id-ID" sz="1100"/>
                        <a:t>happy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>
                          <a:effectLst/>
                        </a:rPr>
                        <a:t>two-syllable nouns and adjectives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stress on the first syllable</a:t>
                      </a:r>
                      <a:br>
                        <a:rPr lang="en-US" sz="1100"/>
                      </a:br>
                      <a:r>
                        <a:rPr lang="en-US" sz="1100" b="1">
                          <a:effectLst/>
                        </a:rPr>
                        <a:t>O o</a:t>
                      </a:r>
                      <a:br>
                        <a:rPr lang="en-US" sz="1100"/>
                      </a:br>
                      <a:r>
                        <a:rPr lang="en-US" sz="1100" b="1">
                          <a:effectLst/>
                        </a:rPr>
                        <a:t>ap</a:t>
                      </a:r>
                      <a:r>
                        <a:rPr lang="en-US" sz="1100"/>
                        <a:t>ple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/>
                        <a:t>hotel</a:t>
                      </a:r>
                      <a:br>
                        <a:rPr lang="id-ID" sz="1100"/>
                      </a:br>
                      <a:r>
                        <a:rPr lang="id-ID" sz="1100"/>
                        <a:t>lagoon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2686">
                <a:tc>
                  <a:txBody>
                    <a:bodyPr/>
                    <a:lstStyle/>
                    <a:p>
                      <a:r>
                        <a:rPr lang="id-ID" sz="1100"/>
                        <a:t>suspect</a:t>
                      </a:r>
                      <a:br>
                        <a:rPr lang="id-ID" sz="1100"/>
                      </a:br>
                      <a:r>
                        <a:rPr lang="id-ID" sz="1100"/>
                        <a:t>import</a:t>
                      </a:r>
                      <a:br>
                        <a:rPr lang="id-ID" sz="1100"/>
                      </a:br>
                      <a:r>
                        <a:rPr lang="id-ID" sz="1100"/>
                        <a:t>insult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words which can be used as both</a:t>
                      </a:r>
                      <a:br>
                        <a:rPr lang="en-US" sz="1100"/>
                      </a:br>
                      <a:r>
                        <a:rPr lang="en-US" sz="1100"/>
                        <a:t>nouns and verbs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the noun has stress on the first syllable</a:t>
                      </a:r>
                      <a:br>
                        <a:rPr lang="en-US" sz="1100"/>
                      </a:br>
                      <a:r>
                        <a:rPr lang="en-US" sz="1100" b="1">
                          <a:effectLst/>
                        </a:rPr>
                        <a:t>O o</a:t>
                      </a:r>
                      <a:br>
                        <a:rPr lang="en-US" sz="1100"/>
                      </a:br>
                      <a:r>
                        <a:rPr lang="en-US" sz="1100"/>
                        <a:t>"You are the </a:t>
                      </a:r>
                      <a:r>
                        <a:rPr lang="en-US" sz="1100" b="1">
                          <a:effectLst/>
                        </a:rPr>
                        <a:t>sus</a:t>
                      </a:r>
                      <a:r>
                        <a:rPr lang="en-US" sz="1100"/>
                        <a:t>pect!"</a:t>
                      </a:r>
                      <a:br>
                        <a:rPr lang="en-US" sz="1100"/>
                      </a:br>
                      <a:r>
                        <a:rPr lang="en-US" sz="1100"/>
                        <a:t>the verb has stress on the second syllable</a:t>
                      </a:r>
                      <a:br>
                        <a:rPr lang="en-US" sz="1100"/>
                      </a:br>
                      <a:r>
                        <a:rPr lang="en-US" sz="1100" b="1">
                          <a:effectLst/>
                        </a:rPr>
                        <a:t>o O</a:t>
                      </a:r>
                      <a:br>
                        <a:rPr lang="en-US" sz="1100"/>
                      </a:br>
                      <a:r>
                        <a:rPr lang="en-US" sz="1100"/>
                        <a:t>"I sus</a:t>
                      </a:r>
                      <a:r>
                        <a:rPr lang="en-US" sz="1100" b="1">
                          <a:effectLst/>
                        </a:rPr>
                        <a:t>pect</a:t>
                      </a:r>
                      <a:r>
                        <a:rPr lang="en-US" sz="1100"/>
                        <a:t> you."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/>
                        <a:t>respect</a:t>
                      </a:r>
                      <a:br>
                        <a:rPr lang="id-ID" sz="1100"/>
                      </a:br>
                      <a:r>
                        <a:rPr lang="id-ID" sz="1100"/>
                        <a:t>witness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6057">
                <a:tc>
                  <a:txBody>
                    <a:bodyPr/>
                    <a:lstStyle/>
                    <a:p>
                      <a:r>
                        <a:rPr lang="id-ID" sz="1100"/>
                        <a:t>hairbrush</a:t>
                      </a:r>
                      <a:br>
                        <a:rPr lang="id-ID" sz="1100"/>
                      </a:br>
                      <a:r>
                        <a:rPr lang="id-ID" sz="1100"/>
                        <a:t>football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 dirty="0"/>
                        <a:t>compound nouns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fairly equally balanced but with stronger stress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on the first part</a:t>
                      </a:r>
                      <a:br>
                        <a:rPr lang="en-US" sz="1100" dirty="0"/>
                      </a:br>
                      <a:r>
                        <a:rPr lang="en-US" sz="1100" b="1" dirty="0">
                          <a:effectLst/>
                        </a:rPr>
                        <a:t>O </a:t>
                      </a:r>
                      <a:r>
                        <a:rPr lang="en-US" sz="1100" b="1" dirty="0" err="1">
                          <a:effectLst/>
                        </a:rPr>
                        <a:t>o</a:t>
                      </a:r>
                      <a:br>
                        <a:rPr lang="en-US" sz="1100" dirty="0"/>
                      </a:br>
                      <a:r>
                        <a:rPr lang="en-US" sz="1100" b="1" dirty="0">
                          <a:effectLst/>
                        </a:rPr>
                        <a:t>hair</a:t>
                      </a:r>
                      <a:r>
                        <a:rPr lang="en-US" sz="1100" dirty="0"/>
                        <a:t>brush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d-ID" sz="1100" dirty="0"/>
                        <a:t> </a:t>
                      </a:r>
                    </a:p>
                  </a:txBody>
                  <a:tcPr marL="55517" marR="55517" marT="27759" marB="2775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340225" y="2120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d-ID" altLang="id-ID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d-ID" altLang="id-ID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194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 err="1"/>
              <a:t>Belajar</a:t>
            </a:r>
            <a:r>
              <a:rPr lang="en-US" dirty="0"/>
              <a:t> Intonation (Falling/Rising Intonation or combination patterns)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Ketik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English Intonation </a:t>
            </a:r>
            <a:r>
              <a:rPr lang="en-US" dirty="0" err="1"/>
              <a:t>pada</a:t>
            </a:r>
            <a:r>
              <a:rPr lang="en-US" dirty="0"/>
              <a:t> browser,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	Oxford: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https://www.youtube.com/watch?v=A6aE4nceJt8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804100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587500"/>
            <a:ext cx="8811675" cy="41275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this lesson, you can learn how important intonation is.</a:t>
            </a:r>
          </a:p>
          <a:p>
            <a:r>
              <a:rPr lang="en-US" dirty="0"/>
              <a:t>Different Patterns of Intonation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“Do you need some help?” can sound polite, annoyed, sarcastic, surprised, or many other things depending on he intonation. </a:t>
            </a:r>
          </a:p>
          <a:p>
            <a:r>
              <a:rPr lang="en-US" dirty="0"/>
              <a:t>New Information vs. Old Information</a:t>
            </a:r>
          </a:p>
          <a:p>
            <a:r>
              <a:rPr lang="en-US" dirty="0"/>
              <a:t>Intonation in Questions </a:t>
            </a:r>
          </a:p>
          <a:p>
            <a:r>
              <a:rPr lang="en-US" dirty="0"/>
              <a:t>More Ways to Use Intonation in a Question</a:t>
            </a:r>
          </a:p>
          <a:p>
            <a:r>
              <a:rPr lang="en-US" dirty="0"/>
              <a:t>Using Intonation to Express Different Emotions</a:t>
            </a:r>
          </a:p>
          <a:p>
            <a:r>
              <a:rPr lang="en-US" dirty="0"/>
              <a:t>possible patterns of intonation in English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https://www.youtube.com/watch?v=A6aE4nceJt8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164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7900" y="1498600"/>
            <a:ext cx="9260425" cy="4851400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 err="1"/>
              <a:t>Belajar</a:t>
            </a:r>
            <a:r>
              <a:rPr lang="en-US" dirty="0"/>
              <a:t> Intonation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, </a:t>
            </a:r>
            <a:r>
              <a:rPr lang="en-US" dirty="0" err="1"/>
              <a:t>misal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- Falling intonation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Wh</a:t>
            </a:r>
            <a:r>
              <a:rPr lang="en-US" dirty="0"/>
              <a:t>- questions</a:t>
            </a:r>
          </a:p>
          <a:p>
            <a:pPr marL="0" indent="0">
              <a:buNone/>
            </a:pPr>
            <a:r>
              <a:rPr lang="en-US" dirty="0"/>
              <a:t>	- Rising Intonation </a:t>
            </a:r>
            <a:r>
              <a:rPr lang="en-US" dirty="0" err="1"/>
              <a:t>pada</a:t>
            </a:r>
            <a:r>
              <a:rPr lang="en-US" dirty="0"/>
              <a:t> Yes/No Questions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Ketik</a:t>
            </a:r>
            <a:r>
              <a:rPr lang="en-US" dirty="0"/>
              <a:t>: </a:t>
            </a:r>
            <a:r>
              <a:rPr lang="en-US" dirty="0" err="1">
                <a:solidFill>
                  <a:srgbClr val="FF0000"/>
                </a:solidFill>
              </a:rPr>
              <a:t>wh</a:t>
            </a:r>
            <a:r>
              <a:rPr lang="en-US" dirty="0">
                <a:solidFill>
                  <a:srgbClr val="FF0000"/>
                </a:solidFill>
              </a:rPr>
              <a:t>-question English intonation </a:t>
            </a:r>
          </a:p>
          <a:p>
            <a:pPr marL="0" indent="0">
              <a:buNone/>
            </a:pP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, missal </a:t>
            </a:r>
            <a:r>
              <a:rPr lang="en-US" dirty="0" err="1"/>
              <a:t>wh</a:t>
            </a:r>
            <a:r>
              <a:rPr lang="en-US" dirty="0"/>
              <a:t>-question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normal, </a:t>
            </a:r>
            <a:r>
              <a:rPr lang="en-US" dirty="0" err="1"/>
              <a:t>terkejut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bingung</a:t>
            </a:r>
            <a:r>
              <a:rPr lang="en-US" dirty="0"/>
              <a:t>/</a:t>
            </a:r>
            <a:r>
              <a:rPr lang="en-US" dirty="0" err="1"/>
              <a:t>heran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https://www.youtube.com/watch?v=38IRAYmK4mc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3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(</a:t>
            </a:r>
            <a:r>
              <a:rPr lang="en-US" dirty="0" err="1"/>
              <a:t>wh</a:t>
            </a:r>
            <a:r>
              <a:rPr lang="en-US" dirty="0"/>
              <a:t>-question; yes-no question; alternative/choice question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https://www.youtube.com/watch?v=Y6sJR5molfs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6369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English Rhythm </a:t>
            </a:r>
          </a:p>
          <a:p>
            <a:pPr marL="0" indent="0">
              <a:buNone/>
            </a:pPr>
            <a:r>
              <a:rPr lang="en-US" dirty="0" err="1"/>
              <a:t>Ketik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English Rhythm</a:t>
            </a:r>
          </a:p>
          <a:p>
            <a:pPr marL="0" indent="0">
              <a:buNone/>
            </a:pPr>
            <a:r>
              <a:rPr lang="en-US" dirty="0"/>
              <a:t>Akan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video. Di </a:t>
            </a:r>
            <a:r>
              <a:rPr lang="en-US" dirty="0" err="1"/>
              <a:t>antaranya</a:t>
            </a:r>
            <a:r>
              <a:rPr lang="en-US" dirty="0"/>
              <a:t> video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Rhythm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: </a:t>
            </a:r>
            <a:r>
              <a:rPr lang="en-US" dirty="0">
                <a:solidFill>
                  <a:srgbClr val="0070C0"/>
                </a:solidFill>
              </a:rPr>
              <a:t>Stress-timed Rhythm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https://www.youtube.com/watch?v=JfoAyKiRSwY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Ritme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Bahasa</a:t>
            </a:r>
            <a:r>
              <a:rPr lang="en-US" dirty="0">
                <a:solidFill>
                  <a:srgbClr val="0070C0"/>
                </a:solidFill>
              </a:rPr>
              <a:t> Indonesia? 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 Syllable-timed Rhythm.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5154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English Rhythm </a:t>
            </a:r>
            <a:r>
              <a:rPr lang="en-US" dirty="0" err="1"/>
              <a:t>melalui</a:t>
            </a:r>
            <a:r>
              <a:rPr lang="en-US" dirty="0"/>
              <a:t> Limerick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Ketik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Limerick for Pronunciation Practice, </a:t>
            </a:r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antaranya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video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hlinkClick r:id="rId2"/>
              </a:rPr>
              <a:t>https://www.youtube.com/watch?v=lpmFMdnFsKM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Ketik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rgbClr val="FF0000"/>
                </a:solidFill>
              </a:rPr>
              <a:t>English Limerick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muncul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antaranya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contoh-contoh</a:t>
            </a:r>
            <a:r>
              <a:rPr lang="en-US" dirty="0">
                <a:solidFill>
                  <a:schemeClr val="tx1"/>
                </a:solidFill>
              </a:rPr>
              <a:t> limerick,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klasik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hlinkClick r:id="rId3"/>
              </a:rPr>
              <a:t>https://examples.yourdictionary.com/limerick-examples.html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199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901" y="584200"/>
            <a:ext cx="9510712" cy="1320800"/>
          </a:xfrm>
        </p:spPr>
        <p:txBody>
          <a:bodyPr/>
          <a:lstStyle/>
          <a:p>
            <a:r>
              <a:rPr lang="en-US" dirty="0"/>
              <a:t>Limerick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8200" y="1549400"/>
            <a:ext cx="9400125" cy="46990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>
                <a:solidFill>
                  <a:srgbClr val="FF0000"/>
                </a:solidFill>
              </a:rPr>
              <a:t>STU</a:t>
            </a:r>
            <a:r>
              <a:rPr lang="en-US" dirty="0" err="1"/>
              <a:t>dent</a:t>
            </a:r>
            <a:r>
              <a:rPr lang="en-US" dirty="0"/>
              <a:t> was </a:t>
            </a:r>
            <a:r>
              <a:rPr lang="en-US" dirty="0">
                <a:solidFill>
                  <a:srgbClr val="FF0000"/>
                </a:solidFill>
              </a:rPr>
              <a:t>SENT</a:t>
            </a:r>
            <a:r>
              <a:rPr lang="en-US" dirty="0"/>
              <a:t> to </a:t>
            </a:r>
            <a:r>
              <a:rPr lang="en-US" dirty="0" err="1"/>
              <a:t>Ta</a:t>
            </a:r>
            <a:r>
              <a:rPr lang="en-US" dirty="0" err="1">
                <a:solidFill>
                  <a:srgbClr val="FF0000"/>
                </a:solidFill>
              </a:rPr>
              <a:t>CO</a:t>
            </a:r>
            <a:r>
              <a:rPr lang="en-US" dirty="0" err="1"/>
              <a:t>ma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In</a:t>
            </a:r>
            <a:r>
              <a:rPr lang="en-US" dirty="0" err="1">
                <a:solidFill>
                  <a:srgbClr val="FF0000"/>
                </a:solidFill>
              </a:rPr>
              <a:t>TEND</a:t>
            </a:r>
            <a:r>
              <a:rPr lang="en-US" dirty="0" err="1"/>
              <a:t>ing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EARN</a:t>
            </a:r>
            <a:r>
              <a:rPr lang="en-US" dirty="0"/>
              <a:t> a </a:t>
            </a:r>
            <a:r>
              <a:rPr lang="en-US" dirty="0" err="1"/>
              <a:t>di</a:t>
            </a:r>
            <a:r>
              <a:rPr lang="en-US" dirty="0" err="1">
                <a:solidFill>
                  <a:srgbClr val="FF0000"/>
                </a:solidFill>
              </a:rPr>
              <a:t>PLO</a:t>
            </a:r>
            <a:r>
              <a:rPr lang="en-US" dirty="0" err="1"/>
              <a:t>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He </a:t>
            </a:r>
            <a:r>
              <a:rPr lang="en-US" dirty="0">
                <a:solidFill>
                  <a:srgbClr val="FF0000"/>
                </a:solidFill>
              </a:rPr>
              <a:t>SAID</a:t>
            </a:r>
            <a:r>
              <a:rPr lang="en-US" dirty="0"/>
              <a:t>, “with the </a:t>
            </a:r>
            <a:r>
              <a:rPr lang="en-US" dirty="0">
                <a:solidFill>
                  <a:srgbClr val="FF0000"/>
                </a:solidFill>
              </a:rPr>
              <a:t>RAIN</a:t>
            </a:r>
            <a:r>
              <a:rPr lang="en-US" dirty="0"/>
              <a:t> I don’t </a:t>
            </a:r>
            <a:r>
              <a:rPr lang="en-US" dirty="0">
                <a:solidFill>
                  <a:srgbClr val="FF0000"/>
                </a:solidFill>
              </a:rPr>
              <a:t>WANT</a:t>
            </a:r>
            <a:r>
              <a:rPr lang="en-US" dirty="0"/>
              <a:t> to </a:t>
            </a:r>
            <a:r>
              <a:rPr lang="en-US" dirty="0" err="1"/>
              <a:t>re</a:t>
            </a:r>
            <a:r>
              <a:rPr lang="en-US" dirty="0" err="1">
                <a:solidFill>
                  <a:srgbClr val="FF0000"/>
                </a:solidFill>
              </a:rPr>
              <a:t>MAIN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I </a:t>
            </a:r>
            <a:r>
              <a:rPr lang="en-US" dirty="0">
                <a:solidFill>
                  <a:srgbClr val="FF0000"/>
                </a:solidFill>
              </a:rPr>
              <a:t>THINK</a:t>
            </a:r>
            <a:r>
              <a:rPr lang="en-US" dirty="0"/>
              <a:t> I’d </a:t>
            </a:r>
            <a:r>
              <a:rPr lang="en-US" dirty="0" err="1"/>
              <a:t>pre</a:t>
            </a:r>
            <a:r>
              <a:rPr lang="en-US" dirty="0" err="1">
                <a:solidFill>
                  <a:srgbClr val="FF0000"/>
                </a:solidFill>
              </a:rPr>
              <a:t>FER</a:t>
            </a:r>
            <a:r>
              <a:rPr lang="en-US" dirty="0"/>
              <a:t> </a:t>
            </a:r>
            <a:r>
              <a:rPr lang="en-US" dirty="0" err="1"/>
              <a:t>Okla</a:t>
            </a:r>
            <a:r>
              <a:rPr lang="en-US" dirty="0" err="1">
                <a:solidFill>
                  <a:srgbClr val="FF0000"/>
                </a:solidFill>
              </a:rPr>
              <a:t>HO</a:t>
            </a:r>
            <a:r>
              <a:rPr lang="en-US" dirty="0" err="1"/>
              <a:t>ma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(Clear Speech, Judy Gilbert, Longman)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hlinkClick r:id="rId2"/>
              </a:rPr>
              <a:t>https://www.slideshare.net/VictorDiaz14/limericks-chunk-pattern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52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i="1" dirty="0"/>
              <a:t>Pronunciation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Daring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377762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English Rhythm </a:t>
            </a:r>
            <a:r>
              <a:rPr lang="en-US" dirty="0" err="1"/>
              <a:t>melalui</a:t>
            </a:r>
            <a:r>
              <a:rPr lang="en-US" dirty="0"/>
              <a:t> Jazz Chants</a:t>
            </a:r>
          </a:p>
          <a:p>
            <a:pPr marL="0" indent="0">
              <a:buNone/>
            </a:pPr>
            <a:r>
              <a:rPr lang="en-US" dirty="0" err="1"/>
              <a:t>Ketik</a:t>
            </a:r>
            <a:r>
              <a:rPr lang="en-US" dirty="0"/>
              <a:t>: </a:t>
            </a:r>
            <a:r>
              <a:rPr lang="en-US" dirty="0">
                <a:solidFill>
                  <a:srgbClr val="FF0000"/>
                </a:solidFill>
              </a:rPr>
              <a:t>Jazz Chants, </a:t>
            </a:r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antaranya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video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level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hlinkClick r:id="rId2"/>
              </a:rPr>
              <a:t>https://www.youtube.com/watch?v=ZXItVqHL_VY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level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anak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hlinkClick r:id="rId3"/>
              </a:rPr>
              <a:t>https://www.youtube.com/watch?v=qgfV4wKb39U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54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COMMONLY MISPRONOUNCED VOWELS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/>
              <a:t>/ǣ/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bad, bat, bag, mad, sad</a:t>
            </a:r>
          </a:p>
          <a:p>
            <a:pPr marL="0" lvl="0" indent="0">
              <a:buNone/>
            </a:pPr>
            <a:r>
              <a:rPr lang="en-US" sz="5400" dirty="0"/>
              <a:t>/a:/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father, jar, sharp</a:t>
            </a:r>
          </a:p>
          <a:p>
            <a:pPr marL="0" lvl="0" indent="0">
              <a:buNone/>
            </a:pPr>
            <a:r>
              <a:rPr lang="en-US" sz="5400" dirty="0"/>
              <a:t>/Ə:/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hurt, burn, bird</a:t>
            </a:r>
          </a:p>
          <a:p>
            <a:pPr marL="0" lvl="0" indent="0">
              <a:buNone/>
            </a:pPr>
            <a:r>
              <a:rPr lang="en-US" sz="5400" dirty="0"/>
              <a:t>/Ɔ:/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all, authentic, automatic, audience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3200" smtClean="0"/>
              <a:t>4</a:t>
            </a:fld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4277804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COMMONLY MISPRONOUNCED SILENT/MUTE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onest; 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onor; </a:t>
            </a:r>
            <a:r>
              <a:rPr lang="en-US" sz="5400" dirty="0">
                <a:solidFill>
                  <a:srgbClr val="FF0000"/>
                </a:solidFill>
              </a:rPr>
              <a:t>h</a:t>
            </a:r>
            <a:r>
              <a:rPr lang="en-US" sz="5400" dirty="0"/>
              <a:t>our  </a:t>
            </a:r>
            <a:r>
              <a:rPr lang="en-US" sz="5400" dirty="0">
                <a:sym typeface="Wingdings" panose="05000000000000000000" pitchFamily="2" charset="2"/>
              </a:rPr>
              <a:t> mute h</a:t>
            </a:r>
            <a:endParaRPr lang="en-US" sz="5400" dirty="0"/>
          </a:p>
          <a:p>
            <a:pPr marL="0" lv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Wr</a:t>
            </a:r>
            <a:r>
              <a:rPr lang="en-US" sz="5400" dirty="0"/>
              <a:t>ong; </a:t>
            </a:r>
            <a:r>
              <a:rPr lang="en-US" sz="5400" dirty="0">
                <a:solidFill>
                  <a:srgbClr val="FF0000"/>
                </a:solidFill>
              </a:rPr>
              <a:t>wr</a:t>
            </a:r>
            <a:r>
              <a:rPr lang="en-US" sz="5400" dirty="0"/>
              <a:t>ite; </a:t>
            </a:r>
            <a:r>
              <a:rPr lang="en-US" sz="5400" dirty="0">
                <a:solidFill>
                  <a:srgbClr val="FF0000"/>
                </a:solidFill>
              </a:rPr>
              <a:t>wr</a:t>
            </a:r>
            <a:r>
              <a:rPr lang="en-US" sz="5400" dirty="0"/>
              <a:t>ist </a:t>
            </a:r>
            <a:r>
              <a:rPr lang="en-US" sz="5400" dirty="0">
                <a:sym typeface="Wingdings" panose="05000000000000000000" pitchFamily="2" charset="2"/>
              </a:rPr>
              <a:t> mute w</a:t>
            </a:r>
          </a:p>
          <a:p>
            <a:pPr marL="0" lvl="0" indent="0">
              <a:buNone/>
            </a:pPr>
            <a:r>
              <a:rPr lang="en-US" sz="5400" dirty="0">
                <a:sym typeface="Wingdings" panose="05000000000000000000" pitchFamily="2" charset="2"/>
              </a:rPr>
              <a:t>Plu</a:t>
            </a: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mb</a:t>
            </a:r>
            <a:r>
              <a:rPr lang="en-US" sz="5400" dirty="0">
                <a:sym typeface="Wingdings" panose="05000000000000000000" pitchFamily="2" charset="2"/>
              </a:rPr>
              <a:t>ing; bo</a:t>
            </a: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mb</a:t>
            </a:r>
            <a:r>
              <a:rPr lang="en-US" sz="5400" dirty="0">
                <a:sym typeface="Wingdings" panose="05000000000000000000" pitchFamily="2" charset="2"/>
              </a:rPr>
              <a:t>er  mute b</a:t>
            </a:r>
          </a:p>
          <a:p>
            <a:pPr marL="0" lvl="0" indent="0">
              <a:buNone/>
            </a:pPr>
            <a:r>
              <a:rPr lang="en-US" sz="5400" dirty="0">
                <a:solidFill>
                  <a:srgbClr val="FF0000"/>
                </a:solidFill>
              </a:rPr>
              <a:t>Kn</a:t>
            </a:r>
            <a:r>
              <a:rPr lang="en-US" sz="5400" dirty="0"/>
              <a:t>ow; </a:t>
            </a:r>
            <a:r>
              <a:rPr lang="en-US" sz="5400" dirty="0">
                <a:solidFill>
                  <a:srgbClr val="FF0000"/>
                </a:solidFill>
              </a:rPr>
              <a:t>kn</a:t>
            </a:r>
            <a:r>
              <a:rPr lang="en-US" sz="5400" dirty="0"/>
              <a:t>ife; </a:t>
            </a:r>
            <a:r>
              <a:rPr lang="en-US" sz="5400" dirty="0">
                <a:solidFill>
                  <a:srgbClr val="FF0000"/>
                </a:solidFill>
              </a:rPr>
              <a:t>kn</a:t>
            </a:r>
            <a:r>
              <a:rPr lang="en-US" sz="5400" dirty="0"/>
              <a:t>ee </a:t>
            </a:r>
            <a:r>
              <a:rPr lang="en-US" sz="5400" dirty="0">
                <a:sym typeface="Wingdings" panose="05000000000000000000" pitchFamily="2" charset="2"/>
              </a:rPr>
              <a:t> mute k</a:t>
            </a:r>
          </a:p>
          <a:p>
            <a:pPr marL="0" lvl="0" indent="0">
              <a:buNone/>
            </a:pPr>
            <a:r>
              <a:rPr lang="en-US" sz="5400" dirty="0">
                <a:sym typeface="Wingdings" panose="05000000000000000000" pitchFamily="2" charset="2"/>
              </a:rPr>
              <a:t>Desi</a:t>
            </a: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gn</a:t>
            </a:r>
            <a:r>
              <a:rPr lang="en-US" sz="5400" dirty="0">
                <a:sym typeface="Wingdings" panose="05000000000000000000" pitchFamily="2" charset="2"/>
              </a:rPr>
              <a:t>; beni</a:t>
            </a: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gn</a:t>
            </a:r>
            <a:r>
              <a:rPr lang="en-US" sz="5400" dirty="0">
                <a:sym typeface="Wingdings" panose="05000000000000000000" pitchFamily="2" charset="2"/>
              </a:rPr>
              <a:t>  mute g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800" smtClean="0"/>
              <a:t>5</a:t>
            </a:fld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649801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COMMONLY MISPRONOUNCED SILENT/MUTE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/>
              <a:t>Ca</a:t>
            </a:r>
            <a:r>
              <a:rPr lang="en-US" sz="5400" dirty="0">
                <a:solidFill>
                  <a:srgbClr val="FF0000"/>
                </a:solidFill>
              </a:rPr>
              <a:t>lm</a:t>
            </a:r>
            <a:r>
              <a:rPr lang="en-US" sz="5400" dirty="0"/>
              <a:t>: /</a:t>
            </a:r>
            <a:r>
              <a:rPr lang="en-US" sz="5400" dirty="0" err="1"/>
              <a:t>kɑːm</a:t>
            </a:r>
            <a:r>
              <a:rPr lang="en-US" sz="5400" dirty="0"/>
              <a:t>/ </a:t>
            </a:r>
            <a:r>
              <a:rPr lang="en-US" sz="5400" dirty="0">
                <a:sym typeface="Wingdings" panose="05000000000000000000" pitchFamily="2" charset="2"/>
              </a:rPr>
              <a:t> mute l</a:t>
            </a:r>
            <a:endParaRPr lang="en-US" sz="5400" dirty="0"/>
          </a:p>
          <a:p>
            <a:pPr marL="0" lvl="0" indent="0">
              <a:buNone/>
            </a:pPr>
            <a:r>
              <a:rPr lang="en-US" sz="5400" dirty="0"/>
              <a:t>Li</a:t>
            </a:r>
            <a:r>
              <a:rPr lang="en-US" sz="5400" dirty="0">
                <a:solidFill>
                  <a:srgbClr val="FF0000"/>
                </a:solidFill>
              </a:rPr>
              <a:t>st</a:t>
            </a:r>
            <a:r>
              <a:rPr lang="en-US" sz="5400" dirty="0"/>
              <a:t>en: /ˈ</a:t>
            </a:r>
            <a:r>
              <a:rPr lang="en-US" sz="5400" dirty="0" err="1"/>
              <a:t>lɪs</a:t>
            </a:r>
            <a:r>
              <a:rPr lang="en-US" sz="5400" dirty="0"/>
              <a:t>(ə)n/ </a:t>
            </a:r>
            <a:r>
              <a:rPr lang="en-US" sz="5400" dirty="0">
                <a:sym typeface="Wingdings" panose="05000000000000000000" pitchFamily="2" charset="2"/>
              </a:rPr>
              <a:t> mute t</a:t>
            </a:r>
          </a:p>
          <a:p>
            <a:pPr marL="0" lvl="0" indent="0">
              <a:buNone/>
            </a:pP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Ps</a:t>
            </a:r>
            <a:r>
              <a:rPr lang="en-US" sz="5400" dirty="0">
                <a:sym typeface="Wingdings" panose="05000000000000000000" pitchFamily="2" charset="2"/>
              </a:rPr>
              <a:t>ychology: </a:t>
            </a:r>
            <a:r>
              <a:rPr lang="en-US" sz="5400" dirty="0"/>
              <a:t>/</a:t>
            </a:r>
            <a:r>
              <a:rPr lang="en-US" sz="5400" dirty="0" err="1"/>
              <a:t>saɪˈkɒlədʒi</a:t>
            </a:r>
            <a:r>
              <a:rPr lang="en-US" sz="5400" dirty="0"/>
              <a:t>/ </a:t>
            </a:r>
            <a:r>
              <a:rPr lang="en-US" sz="5400" dirty="0">
                <a:sym typeface="Wingdings" panose="05000000000000000000" pitchFamily="2" charset="2"/>
              </a:rPr>
              <a:t> mute p</a:t>
            </a:r>
          </a:p>
          <a:p>
            <a:pPr marL="0" lvl="0" indent="0">
              <a:buNone/>
            </a:pPr>
            <a:r>
              <a:rPr lang="en-US" sz="5400" dirty="0"/>
              <a:t>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800" smtClean="0"/>
              <a:t>6</a:t>
            </a:fld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980253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8F022"/>
              </a:gs>
              <a:gs pos="4000">
                <a:schemeClr val="accent4">
                  <a:lumMod val="60000"/>
                  <a:lumOff val="40000"/>
                </a:schemeClr>
              </a:gs>
              <a:gs pos="61000">
                <a:srgbClr val="FFF98E"/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COMMONLY MISPRONOUNCED DIPHTHONGS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5400" dirty="0"/>
          </a:p>
          <a:p>
            <a:pPr marL="0" lvl="0" indent="0">
              <a:buNone/>
            </a:pPr>
            <a:r>
              <a:rPr lang="en-US" sz="5400" dirty="0"/>
              <a:t>/ƐƏ/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air, care, wear</a:t>
            </a:r>
          </a:p>
          <a:p>
            <a:pPr marL="0" lvl="0" indent="0">
              <a:buNone/>
            </a:pPr>
            <a:r>
              <a:rPr lang="en-US" sz="5400" dirty="0"/>
              <a:t>/</a:t>
            </a:r>
            <a:r>
              <a:rPr lang="en-US" sz="5400" dirty="0" err="1"/>
              <a:t>ou</a:t>
            </a:r>
            <a:r>
              <a:rPr lang="en-US" sz="5400" dirty="0"/>
              <a:t>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soap, know, goat</a:t>
            </a:r>
          </a:p>
          <a:p>
            <a:pPr marL="0" lvl="0" indent="0">
              <a:buNone/>
            </a:pPr>
            <a:r>
              <a:rPr lang="en-US" sz="5400" dirty="0"/>
              <a:t>/au/ </a:t>
            </a:r>
            <a:r>
              <a:rPr lang="en-US" sz="5400" dirty="0">
                <a:sym typeface="Wingdings" panose="05000000000000000000" pitchFamily="2" charset="2"/>
              </a:rPr>
              <a:t></a:t>
            </a:r>
            <a:r>
              <a:rPr lang="en-US" sz="5400" dirty="0"/>
              <a:t> now, cow, vow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7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9357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BC523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rgbClr val="FFF74C"/>
              </a:gs>
            </a:gsLst>
            <a:lin ang="5400000" scaled="0"/>
          </a:gradFill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dirty="0"/>
              <a:t>COMMONLY MISPRONOUNCED CLUSTER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787743" cy="448627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5400" dirty="0"/>
              <a:t>School </a:t>
            </a:r>
            <a:r>
              <a:rPr lang="en-US" sz="5400" dirty="0">
                <a:sym typeface="Wingdings" panose="05000000000000000000" pitchFamily="2" charset="2"/>
              </a:rPr>
              <a:t> </a:t>
            </a:r>
            <a:r>
              <a:rPr lang="en-US" sz="5400" dirty="0"/>
              <a:t>/</a:t>
            </a:r>
            <a:r>
              <a:rPr lang="en-US" sz="5400" b="1" u="sng" dirty="0" err="1">
                <a:solidFill>
                  <a:srgbClr val="FF0000"/>
                </a:solidFill>
              </a:rPr>
              <a:t>sk</a:t>
            </a:r>
            <a:r>
              <a:rPr lang="en-US" sz="5400" dirty="0" err="1"/>
              <a:t>uːl</a:t>
            </a:r>
            <a:r>
              <a:rPr lang="en-US" sz="5400" dirty="0"/>
              <a:t>/</a:t>
            </a:r>
          </a:p>
          <a:p>
            <a:pPr marL="0" lvl="0" indent="0">
              <a:buNone/>
            </a:pPr>
            <a:r>
              <a:rPr lang="en-US" sz="5400" dirty="0"/>
              <a:t>Spy </a:t>
            </a:r>
            <a:r>
              <a:rPr lang="en-US" sz="5400" dirty="0">
                <a:sym typeface="Wingdings" panose="05000000000000000000" pitchFamily="2" charset="2"/>
              </a:rPr>
              <a:t> /</a:t>
            </a:r>
            <a:r>
              <a:rPr lang="en-US" sz="5400" dirty="0" err="1">
                <a:solidFill>
                  <a:srgbClr val="FF0000"/>
                </a:solidFill>
                <a:sym typeface="Wingdings" panose="05000000000000000000" pitchFamily="2" charset="2"/>
              </a:rPr>
              <a:t>sp</a:t>
            </a:r>
            <a:r>
              <a:rPr lang="en-US" sz="5400" dirty="0" err="1">
                <a:sym typeface="Wingdings" panose="05000000000000000000" pitchFamily="2" charset="2"/>
              </a:rPr>
              <a:t>ai</a:t>
            </a:r>
            <a:r>
              <a:rPr lang="en-US" sz="5400" dirty="0">
                <a:sym typeface="Wingdings" panose="05000000000000000000" pitchFamily="2" charset="2"/>
              </a:rPr>
              <a:t>/</a:t>
            </a:r>
          </a:p>
          <a:p>
            <a:pPr marL="0" indent="0">
              <a:buNone/>
            </a:pPr>
            <a:r>
              <a:rPr lang="en-US" sz="5400" dirty="0">
                <a:sym typeface="Wingdings" panose="05000000000000000000" pitchFamily="2" charset="2"/>
              </a:rPr>
              <a:t>Strong  /</a:t>
            </a:r>
            <a:r>
              <a:rPr lang="en-US" sz="5400" dirty="0">
                <a:solidFill>
                  <a:srgbClr val="FF0000"/>
                </a:solidFill>
                <a:sym typeface="Wingdings" panose="05000000000000000000" pitchFamily="2" charset="2"/>
              </a:rPr>
              <a:t>str</a:t>
            </a:r>
            <a:r>
              <a:rPr lang="en-US" sz="5400" dirty="0">
                <a:sym typeface="Wingdings" panose="05000000000000000000" pitchFamily="2" charset="2"/>
              </a:rPr>
              <a:t>ong/</a:t>
            </a:r>
          </a:p>
          <a:p>
            <a:pPr marL="0" indent="0">
              <a:buNone/>
            </a:pPr>
            <a:endParaRPr lang="en-US" sz="5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5400" b="1" u="sng" dirty="0">
                <a:solidFill>
                  <a:srgbClr val="FF0000"/>
                </a:solidFill>
              </a:rPr>
              <a:t>Cr</a:t>
            </a:r>
            <a:r>
              <a:rPr lang="en-US" sz="5400" dirty="0"/>
              <a:t>ack, </a:t>
            </a:r>
            <a:r>
              <a:rPr lang="en-US" sz="5400" b="1" u="sng" dirty="0">
                <a:solidFill>
                  <a:srgbClr val="FF0000"/>
                </a:solidFill>
              </a:rPr>
              <a:t>cl</a:t>
            </a:r>
            <a:r>
              <a:rPr lang="en-US" sz="5400" dirty="0"/>
              <a:t>ick, </a:t>
            </a:r>
            <a:r>
              <a:rPr lang="en-US" sz="5400" b="1" u="sng" dirty="0">
                <a:solidFill>
                  <a:srgbClr val="FF0000"/>
                </a:solidFill>
              </a:rPr>
              <a:t>br</a:t>
            </a:r>
            <a:r>
              <a:rPr lang="en-US" sz="5400" dirty="0"/>
              <a:t>ake, </a:t>
            </a:r>
            <a:r>
              <a:rPr lang="en-US" sz="5400" b="1" u="sng" dirty="0">
                <a:solidFill>
                  <a:srgbClr val="FF0000"/>
                </a:solidFill>
              </a:rPr>
              <a:t>dr</a:t>
            </a:r>
            <a:r>
              <a:rPr lang="en-US" sz="5400" dirty="0"/>
              <a:t>eam,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8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26596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4"/>
              </a:gs>
              <a:gs pos="4000">
                <a:schemeClr val="accent4">
                  <a:lumMod val="60000"/>
                  <a:lumOff val="40000"/>
                </a:schemeClr>
              </a:gs>
              <a:gs pos="87000">
                <a:schemeClr val="accent4">
                  <a:lumMod val="20000"/>
                  <a:lumOff val="8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/>
              <a:t>LINKING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My apple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plus /j/</a:t>
            </a:r>
          </a:p>
          <a:p>
            <a:r>
              <a:rPr lang="en-US" dirty="0"/>
              <a:t>No other </a:t>
            </a:r>
            <a:r>
              <a:rPr lang="en-US" dirty="0">
                <a:sym typeface="Wingdings" panose="05000000000000000000" pitchFamily="2" charset="2"/>
              </a:rPr>
              <a:t> plus /w/</a:t>
            </a:r>
          </a:p>
          <a:p>
            <a:r>
              <a:rPr lang="en-US" dirty="0">
                <a:sym typeface="Wingdings" panose="05000000000000000000" pitchFamily="2" charset="2"/>
              </a:rPr>
              <a:t>Skip it  </a:t>
            </a:r>
            <a:r>
              <a:rPr lang="en-US" dirty="0" err="1">
                <a:sym typeface="Wingdings" panose="05000000000000000000" pitchFamily="2" charset="2"/>
              </a:rPr>
              <a:t>skipit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Stick out  </a:t>
            </a:r>
            <a:r>
              <a:rPr lang="en-US" dirty="0" err="1">
                <a:sym typeface="Wingdings" panose="05000000000000000000" pitchFamily="2" charset="2"/>
              </a:rPr>
              <a:t>stikaut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Vanilla ice  plus </a:t>
            </a:r>
            <a:r>
              <a:rPr lang="en-US" dirty="0" err="1">
                <a:sym typeface="Wingdings" panose="05000000000000000000" pitchFamily="2" charset="2"/>
              </a:rPr>
              <a:t>instrusive</a:t>
            </a:r>
            <a:r>
              <a:rPr lang="en-US" dirty="0">
                <a:sym typeface="Wingdings" panose="05000000000000000000" pitchFamily="2" charset="2"/>
              </a:rPr>
              <a:t> r</a:t>
            </a:r>
          </a:p>
          <a:p>
            <a:r>
              <a:rPr lang="en-US" dirty="0">
                <a:sym typeface="Wingdings" panose="05000000000000000000" pitchFamily="2" charset="2"/>
              </a:rPr>
              <a:t>Saw it  plus intrusive r</a:t>
            </a:r>
            <a:endParaRPr lang="en-US" dirty="0"/>
          </a:p>
          <a:p>
            <a:r>
              <a:rPr lang="en-US" dirty="0"/>
              <a:t>Is he busy?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Izzybizzy</a:t>
            </a:r>
            <a:r>
              <a:rPr lang="en-US" dirty="0">
                <a:sym typeface="Wingdings" panose="05000000000000000000" pitchFamily="2" charset="2"/>
              </a:rPr>
              <a:t>? (minus h)</a:t>
            </a:r>
          </a:p>
          <a:p>
            <a:r>
              <a:rPr lang="en-US" dirty="0">
                <a:sym typeface="Wingdings" panose="05000000000000000000" pitchFamily="2" charset="2"/>
              </a:rPr>
              <a:t>Take her out  take a route (minus h)</a:t>
            </a:r>
          </a:p>
          <a:p>
            <a:r>
              <a:rPr lang="en-US" dirty="0">
                <a:sym typeface="Wingdings" panose="05000000000000000000" pitchFamily="2" charset="2"/>
              </a:rPr>
              <a:t>Send her  sender (minus 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E71FD-4CD2-4336-88B2-7FE4B33C4016}" type="slidenum">
              <a:rPr lang="en-US" sz="2400" smtClean="0"/>
              <a:t>9</a:t>
            </a:fld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0844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2979</TotalTime>
  <Words>2300</Words>
  <Application>Microsoft Macintosh PowerPoint</Application>
  <PresentationFormat>Widescreen</PresentationFormat>
  <Paragraphs>353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Wingdings</vt:lpstr>
      <vt:lpstr>Office Theme</vt:lpstr>
      <vt:lpstr>Pelatihan Dosen Kelas Internasional</vt:lpstr>
      <vt:lpstr>PARADIGM OF EFL LEARNING</vt:lpstr>
      <vt:lpstr>COMMONLY MISPRONOUNCED CONSONANTS</vt:lpstr>
      <vt:lpstr>COMMONLY MISPRONOUNCED VOWELS</vt:lpstr>
      <vt:lpstr>COMMONLY MISPRONOUNCED SILENT/MUTE</vt:lpstr>
      <vt:lpstr>COMMONLY MISPRONOUNCED SILENT/MUTE</vt:lpstr>
      <vt:lpstr>COMMONLY MISPRONOUNCED DIPHTHONGS</vt:lpstr>
      <vt:lpstr>COMMONLY MISPRONOUNCED CLUSTER</vt:lpstr>
      <vt:lpstr>LINKING</vt:lpstr>
      <vt:lpstr>SYLLABLE &amp; STRESS</vt:lpstr>
      <vt:lpstr>SYLLABLE &amp; STRESS </vt:lpstr>
      <vt:lpstr>SYLLABLE &amp; STRESS </vt:lpstr>
      <vt:lpstr>INDONESIAN RHYTHM VS ENGLISH RHYTHM</vt:lpstr>
      <vt:lpstr>INDONESIAN RHYTHM VS ENGLISH RHYTHM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HOW TO LEARN/TEACH PRONUNCIATION?</vt:lpstr>
      <vt:lpstr>PowerPoint Presentation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Belajar Pronunciation secara Daring</vt:lpstr>
      <vt:lpstr>Limerick</vt:lpstr>
      <vt:lpstr>Belajar Pronunciation secara Daring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 SERIES NASIONAL PENINGKATAN KEMAMPUAN BAHASA INGGRIS GURU DAN DOSEN</dc:title>
  <dc:creator>Muhammad Rifqi</dc:creator>
  <cp:lastModifiedBy>Muhammad Rifqi</cp:lastModifiedBy>
  <cp:revision>63</cp:revision>
  <cp:lastPrinted>2020-08-04T22:51:42Z</cp:lastPrinted>
  <dcterms:created xsi:type="dcterms:W3CDTF">2020-07-02T18:10:57Z</dcterms:created>
  <dcterms:modified xsi:type="dcterms:W3CDTF">2022-07-13T14:00:56Z</dcterms:modified>
</cp:coreProperties>
</file>