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5" r:id="rId1"/>
  </p:sldMasterIdLst>
  <p:sldIdLst>
    <p:sldId id="256" r:id="rId2"/>
    <p:sldId id="288" r:id="rId3"/>
    <p:sldId id="272" r:id="rId4"/>
    <p:sldId id="313" r:id="rId5"/>
    <p:sldId id="274" r:id="rId6"/>
    <p:sldId id="275" r:id="rId7"/>
    <p:sldId id="294" r:id="rId8"/>
    <p:sldId id="297" r:id="rId9"/>
    <p:sldId id="298" r:id="rId10"/>
    <p:sldId id="287" r:id="rId11"/>
    <p:sldId id="306" r:id="rId12"/>
    <p:sldId id="314" r:id="rId13"/>
    <p:sldId id="315" r:id="rId14"/>
    <p:sldId id="316" r:id="rId15"/>
    <p:sldId id="317" r:id="rId16"/>
    <p:sldId id="31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68"/>
    <p:restoredTop sz="94580"/>
  </p:normalViewPr>
  <p:slideViewPr>
    <p:cSldViewPr snapToGrid="0" snapToObjects="1">
      <p:cViewPr varScale="1">
        <p:scale>
          <a:sx n="71" d="100"/>
          <a:sy n="71" d="100"/>
        </p:scale>
        <p:origin x="200" y="1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78623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258406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6583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181489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0779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72510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1338697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325973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101153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C4116-7A44-954E-A11B-22843DA6F131}" type="datetimeFigureOut">
              <a:rPr lang="en-US" smtClean="0"/>
              <a:t>7/13/22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296576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6C4116-7A44-954E-A11B-22843DA6F131}"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395610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6C4116-7A44-954E-A11B-22843DA6F131}" type="datetimeFigureOut">
              <a:rPr lang="en-US" smtClean="0"/>
              <a:t>7/13/22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227450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6C4116-7A44-954E-A11B-22843DA6F131}" type="datetimeFigureOut">
              <a:rPr lang="en-US" smtClean="0"/>
              <a:t>7/13/22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6025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C4116-7A44-954E-A11B-22843DA6F131}" type="datetimeFigureOut">
              <a:rPr lang="en-US" smtClean="0"/>
              <a:t>7/13/22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50613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6C4116-7A44-954E-A11B-22843DA6F131}"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264864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6C4116-7A44-954E-A11B-22843DA6F131}" type="datetimeFigureOut">
              <a:rPr lang="en-US" smtClean="0"/>
              <a:t>7/13/22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16CA0-CFC6-3544-A983-2E5F31B50B8D}" type="slidenum">
              <a:rPr lang="en-US" smtClean="0"/>
              <a:t>‹#›</a:t>
            </a:fld>
            <a:endParaRPr lang="en-US"/>
          </a:p>
        </p:txBody>
      </p:sp>
    </p:spTree>
    <p:extLst>
      <p:ext uri="{BB962C8B-B14F-4D97-AF65-F5344CB8AC3E}">
        <p14:creationId xmlns:p14="http://schemas.microsoft.com/office/powerpoint/2010/main" val="234594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6C4116-7A44-954E-A11B-22843DA6F131}" type="datetimeFigureOut">
              <a:rPr lang="en-US" smtClean="0"/>
              <a:t>7/13/22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D16CA0-CFC6-3544-A983-2E5F31B50B8D}" type="slidenum">
              <a:rPr lang="en-US" smtClean="0"/>
              <a:t>‹#›</a:t>
            </a:fld>
            <a:endParaRPr lang="en-US"/>
          </a:p>
        </p:txBody>
      </p:sp>
    </p:spTree>
    <p:extLst>
      <p:ext uri="{BB962C8B-B14F-4D97-AF65-F5344CB8AC3E}">
        <p14:creationId xmlns:p14="http://schemas.microsoft.com/office/powerpoint/2010/main" val="383286638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kmygraphic.deviantart.com/art/Thank-you-540409532"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FF44-A638-2D41-A3D6-5C1E7F613204}"/>
              </a:ext>
            </a:extLst>
          </p:cNvPr>
          <p:cNvSpPr>
            <a:spLocks noGrp="1"/>
          </p:cNvSpPr>
          <p:nvPr>
            <p:ph type="ctrTitle"/>
          </p:nvPr>
        </p:nvSpPr>
        <p:spPr>
          <a:xfrm>
            <a:off x="275573" y="308919"/>
            <a:ext cx="11799517" cy="2953265"/>
          </a:xfrm>
        </p:spPr>
        <p:txBody>
          <a:bodyPr>
            <a:normAutofit fontScale="90000"/>
          </a:bodyPr>
          <a:lstStyle/>
          <a:p>
            <a:pPr algn="ctr"/>
            <a:r>
              <a:rPr lang="en-US" sz="3200" dirty="0"/>
              <a:t>		</a:t>
            </a:r>
            <a:br>
              <a:rPr lang="en-US" sz="3200" dirty="0"/>
            </a:br>
            <a:r>
              <a:rPr lang="en-US" sz="3200" dirty="0"/>
              <a:t>                     </a:t>
            </a:r>
            <a:br>
              <a:rPr lang="en-US" sz="3200" dirty="0"/>
            </a:br>
            <a:br>
              <a:rPr lang="en-US" sz="3200" dirty="0"/>
            </a:br>
            <a:br>
              <a:rPr lang="en-US" sz="3200" dirty="0"/>
            </a:br>
            <a:r>
              <a:rPr lang="en-US" sz="3200" dirty="0"/>
              <a:t>        </a:t>
            </a:r>
            <a:r>
              <a:rPr lang="en-US" sz="3600" b="1" dirty="0">
                <a:latin typeface="Calibri" panose="020F0502020204030204" pitchFamily="34" charset="0"/>
                <a:cs typeface="Calibri" panose="020F0502020204030204" pitchFamily="34" charset="0"/>
              </a:rPr>
              <a:t>LEMBAGA PENGEMBANGAN PENDIDIKAN DAN PROFESI</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		PUSAT LAYANAN BAHASA DAN PELATIHAN PENDIDIKAN</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	        PELATIHAN DOSEN KELAS INTERNASIONAL</a:t>
            </a:r>
            <a:br>
              <a:rPr lang="en-US" sz="4000" b="1" dirty="0">
                <a:latin typeface="Calibri" panose="020F0502020204030204" pitchFamily="34" charset="0"/>
                <a:cs typeface="Calibri" panose="020F0502020204030204" pitchFamily="34" charset="0"/>
              </a:rPr>
            </a:b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E49F405-5BEF-774B-AB08-9CA26BEEFB25}"/>
              </a:ext>
            </a:extLst>
          </p:cNvPr>
          <p:cNvSpPr>
            <a:spLocks noGrp="1"/>
          </p:cNvSpPr>
          <p:nvPr>
            <p:ph type="subTitle" idx="1"/>
          </p:nvPr>
        </p:nvSpPr>
        <p:spPr>
          <a:xfrm>
            <a:off x="1524000" y="2968668"/>
            <a:ext cx="9238938" cy="2693096"/>
          </a:xfrm>
        </p:spPr>
        <p:txBody>
          <a:bodyPr>
            <a:normAutofit fontScale="92500" lnSpcReduction="10000"/>
          </a:bodyPr>
          <a:lstStyle/>
          <a:p>
            <a:endParaRPr lang="en-US" dirty="0"/>
          </a:p>
          <a:p>
            <a:r>
              <a:rPr lang="en-US" sz="5200" b="1" dirty="0">
                <a:latin typeface="Bell MT" panose="02020503060305020303" pitchFamily="18" charset="77"/>
              </a:rPr>
              <a:t>COOPERATIVE LEARNING</a:t>
            </a:r>
          </a:p>
          <a:p>
            <a:endParaRPr lang="en-US" sz="5200" b="1" dirty="0">
              <a:latin typeface="Bell MT" panose="02020503060305020303" pitchFamily="18" charset="77"/>
            </a:endParaRPr>
          </a:p>
          <a:p>
            <a:pPr algn="r"/>
            <a:r>
              <a:rPr lang="en-US" sz="2000" b="1" i="1" dirty="0">
                <a:latin typeface="Bell MT" panose="02020503060305020303" pitchFamily="18" charset="77"/>
              </a:rPr>
              <a:t>Sri </a:t>
            </a:r>
            <a:r>
              <a:rPr lang="en-US" sz="2000" b="1" i="1" dirty="0" err="1">
                <a:latin typeface="Bell MT" panose="02020503060305020303" pitchFamily="18" charset="77"/>
              </a:rPr>
              <a:t>Wahyuni</a:t>
            </a:r>
            <a:endParaRPr lang="en-US" sz="2000" b="1" i="1" dirty="0">
              <a:latin typeface="Bell MT" panose="02020503060305020303" pitchFamily="18" charset="77"/>
            </a:endParaRPr>
          </a:p>
          <a:p>
            <a:pPr algn="r"/>
            <a:r>
              <a:rPr lang="en-US" sz="2000" b="1" i="1" dirty="0" err="1">
                <a:latin typeface="Bell MT" panose="02020503060305020303" pitchFamily="18" charset="77"/>
              </a:rPr>
              <a:t>sriwahyunifbs@mail.unnes.ac.id</a:t>
            </a:r>
            <a:endParaRPr lang="en-US" sz="2000" b="1" i="1" dirty="0">
              <a:latin typeface="Bell MT" panose="02020503060305020303" pitchFamily="18" charset="77"/>
            </a:endParaRPr>
          </a:p>
        </p:txBody>
      </p:sp>
      <p:pic>
        <p:nvPicPr>
          <p:cNvPr id="1026" name="Picture 2" descr="Image result for LOGO UNNES">
            <a:extLst>
              <a:ext uri="{FF2B5EF4-FFF2-40B4-BE49-F238E27FC236}">
                <a16:creationId xmlns:a16="http://schemas.microsoft.com/office/drawing/2014/main" id="{911C599F-5571-504F-A1EE-308430FF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 y="740559"/>
            <a:ext cx="1503123" cy="129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7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E386-6068-F04D-B1C6-F4C1D8461F23}"/>
              </a:ext>
            </a:extLst>
          </p:cNvPr>
          <p:cNvSpPr>
            <a:spLocks noGrp="1"/>
          </p:cNvSpPr>
          <p:nvPr>
            <p:ph type="title"/>
          </p:nvPr>
        </p:nvSpPr>
        <p:spPr>
          <a:xfrm>
            <a:off x="838200" y="365126"/>
            <a:ext cx="10515600" cy="697556"/>
          </a:xfrm>
        </p:spPr>
        <p:txBody>
          <a:bodyPr>
            <a:normAutofit/>
          </a:bodyPr>
          <a:lstStyle/>
          <a:p>
            <a:r>
              <a:rPr lang="en-US" dirty="0"/>
              <a:t>Collaborative Learning Techniques</a:t>
            </a:r>
          </a:p>
        </p:txBody>
      </p:sp>
      <p:sp>
        <p:nvSpPr>
          <p:cNvPr id="3" name="Content Placeholder 2">
            <a:extLst>
              <a:ext uri="{FF2B5EF4-FFF2-40B4-BE49-F238E27FC236}">
                <a16:creationId xmlns:a16="http://schemas.microsoft.com/office/drawing/2014/main" id="{74FA941D-2F98-C84C-9BAC-4278E11654A4}"/>
              </a:ext>
            </a:extLst>
          </p:cNvPr>
          <p:cNvSpPr>
            <a:spLocks noGrp="1"/>
          </p:cNvSpPr>
          <p:nvPr>
            <p:ph idx="1"/>
          </p:nvPr>
        </p:nvSpPr>
        <p:spPr>
          <a:xfrm>
            <a:off x="762000" y="1977080"/>
            <a:ext cx="10515600" cy="3628683"/>
          </a:xfrm>
        </p:spPr>
        <p:txBody>
          <a:bodyPr/>
          <a:lstStyle/>
          <a:p>
            <a:pPr marL="514350" indent="-514350">
              <a:buAutoNum type="arabicPeriod"/>
            </a:pPr>
            <a:r>
              <a:rPr lang="en-US" dirty="0"/>
              <a:t>Techniques for discussion</a:t>
            </a:r>
          </a:p>
          <a:p>
            <a:pPr marL="514350" indent="-514350">
              <a:buAutoNum type="arabicPeriod"/>
            </a:pPr>
            <a:r>
              <a:rPr lang="en-US" dirty="0"/>
              <a:t>Techniques for reciprocal teaching</a:t>
            </a:r>
          </a:p>
          <a:p>
            <a:pPr marL="514350" indent="-514350">
              <a:buAutoNum type="arabicPeriod"/>
            </a:pPr>
            <a:r>
              <a:rPr lang="en-US" dirty="0"/>
              <a:t>Techniques for problem solving</a:t>
            </a:r>
          </a:p>
          <a:p>
            <a:pPr marL="514350" indent="-514350">
              <a:buAutoNum type="arabicPeriod"/>
            </a:pPr>
            <a:r>
              <a:rPr lang="en-US" dirty="0"/>
              <a:t>Techniques using graphic organizers</a:t>
            </a:r>
          </a:p>
          <a:p>
            <a:pPr marL="514350" indent="-514350">
              <a:buAutoNum type="arabicPeriod"/>
            </a:pPr>
            <a:r>
              <a:rPr lang="en-US" dirty="0"/>
              <a:t>Techniques focusing on writing</a:t>
            </a:r>
          </a:p>
        </p:txBody>
      </p:sp>
    </p:spTree>
    <p:extLst>
      <p:ext uri="{BB962C8B-B14F-4D97-AF65-F5344CB8AC3E}">
        <p14:creationId xmlns:p14="http://schemas.microsoft.com/office/powerpoint/2010/main" val="286543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1E4A-7341-1348-8743-1C06786EEE0E}"/>
              </a:ext>
            </a:extLst>
          </p:cNvPr>
          <p:cNvSpPr>
            <a:spLocks noGrp="1"/>
          </p:cNvSpPr>
          <p:nvPr>
            <p:ph type="title"/>
          </p:nvPr>
        </p:nvSpPr>
        <p:spPr>
          <a:xfrm>
            <a:off x="838200" y="86498"/>
            <a:ext cx="10515600" cy="594540"/>
          </a:xfrm>
        </p:spPr>
        <p:txBody>
          <a:bodyPr>
            <a:normAutofit fontScale="90000"/>
          </a:bodyPr>
          <a:lstStyle/>
          <a:p>
            <a:br>
              <a:rPr lang="en-US" dirty="0"/>
            </a:br>
            <a:r>
              <a:rPr lang="en-US" b="1" dirty="0"/>
              <a:t>Case Study</a:t>
            </a:r>
            <a:br>
              <a:rPr lang="en-US" dirty="0">
                <a:highlight>
                  <a:srgbClr val="FFFF00"/>
                </a:highlight>
              </a:rPr>
            </a:br>
            <a:endParaRPr lang="en-US" dirty="0"/>
          </a:p>
        </p:txBody>
      </p:sp>
      <p:sp>
        <p:nvSpPr>
          <p:cNvPr id="3" name="Content Placeholder 2">
            <a:extLst>
              <a:ext uri="{FF2B5EF4-FFF2-40B4-BE49-F238E27FC236}">
                <a16:creationId xmlns:a16="http://schemas.microsoft.com/office/drawing/2014/main" id="{05319081-D731-FB40-B426-8978FC0678DD}"/>
              </a:ext>
            </a:extLst>
          </p:cNvPr>
          <p:cNvSpPr>
            <a:spLocks noGrp="1"/>
          </p:cNvSpPr>
          <p:nvPr>
            <p:ph idx="1"/>
          </p:nvPr>
        </p:nvSpPr>
        <p:spPr>
          <a:xfrm>
            <a:off x="838200" y="1396314"/>
            <a:ext cx="10515600" cy="5140410"/>
          </a:xfrm>
        </p:spPr>
        <p:txBody>
          <a:bodyPr/>
          <a:lstStyle/>
          <a:p>
            <a:pPr marL="0" indent="0">
              <a:buNone/>
            </a:pPr>
            <a:r>
              <a:rPr lang="en-US" dirty="0"/>
              <a:t>Description:</a:t>
            </a:r>
          </a:p>
          <a:p>
            <a:pPr marL="0" indent="0">
              <a:buNone/>
            </a:pPr>
            <a:r>
              <a:rPr lang="en-US" dirty="0"/>
              <a:t>Student teams review a written study of a real-life problem situation.</a:t>
            </a:r>
          </a:p>
          <a:p>
            <a:pPr marL="0" indent="0">
              <a:buNone/>
            </a:pPr>
            <a:r>
              <a:rPr lang="en-US" dirty="0"/>
              <a:t>Procedure:</a:t>
            </a:r>
          </a:p>
          <a:p>
            <a:pPr marL="514350" indent="-514350">
              <a:buFont typeface="+mj-lt"/>
              <a:buAutoNum type="arabicPeriod"/>
            </a:pPr>
            <a:r>
              <a:rPr lang="en-US" dirty="0"/>
              <a:t>Group students and distribute a case to each team</a:t>
            </a:r>
          </a:p>
          <a:p>
            <a:pPr marL="514350" indent="-514350">
              <a:buFont typeface="+mj-lt"/>
              <a:buAutoNum type="arabicPeriod"/>
            </a:pPr>
            <a:r>
              <a:rPr lang="en-US" dirty="0"/>
              <a:t>Students work in groups to study the case</a:t>
            </a:r>
          </a:p>
          <a:p>
            <a:pPr marL="0" indent="0">
              <a:buNone/>
            </a:pPr>
            <a:r>
              <a:rPr lang="en-US" dirty="0"/>
              <a:t>Students are assigned to look at the case from the perspective of the student, the online instructor, and the dean.</a:t>
            </a:r>
          </a:p>
          <a:p>
            <a:pPr marL="0" indent="0">
              <a:buNone/>
            </a:pPr>
            <a:r>
              <a:rPr lang="en-US" dirty="0"/>
              <a:t>3.      Students resolve the problem</a:t>
            </a:r>
          </a:p>
          <a:p>
            <a:pPr marL="0" indent="0">
              <a:buNone/>
            </a:pPr>
            <a:endParaRPr lang="en-US" dirty="0"/>
          </a:p>
        </p:txBody>
      </p:sp>
    </p:spTree>
    <p:extLst>
      <p:ext uri="{BB962C8B-B14F-4D97-AF65-F5344CB8AC3E}">
        <p14:creationId xmlns:p14="http://schemas.microsoft.com/office/powerpoint/2010/main" val="34157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C5CF-2A05-7349-AF24-68011BD48DF9}"/>
              </a:ext>
            </a:extLst>
          </p:cNvPr>
          <p:cNvSpPr>
            <a:spLocks noGrp="1"/>
          </p:cNvSpPr>
          <p:nvPr>
            <p:ph type="title"/>
          </p:nvPr>
        </p:nvSpPr>
        <p:spPr>
          <a:xfrm>
            <a:off x="838200" y="365126"/>
            <a:ext cx="10515600" cy="833480"/>
          </a:xfrm>
        </p:spPr>
        <p:txBody>
          <a:bodyPr/>
          <a:lstStyle/>
          <a:p>
            <a:r>
              <a:rPr lang="en-US" dirty="0"/>
              <a:t>Sample of an Actual Case</a:t>
            </a:r>
          </a:p>
        </p:txBody>
      </p:sp>
      <p:sp>
        <p:nvSpPr>
          <p:cNvPr id="3" name="Content Placeholder 2">
            <a:extLst>
              <a:ext uri="{FF2B5EF4-FFF2-40B4-BE49-F238E27FC236}">
                <a16:creationId xmlns:a16="http://schemas.microsoft.com/office/drawing/2014/main" id="{91E30FBD-E84F-9541-B651-ACEA1136C112}"/>
              </a:ext>
            </a:extLst>
          </p:cNvPr>
          <p:cNvSpPr>
            <a:spLocks noGrp="1"/>
          </p:cNvSpPr>
          <p:nvPr>
            <p:ph idx="1"/>
          </p:nvPr>
        </p:nvSpPr>
        <p:spPr>
          <a:xfrm>
            <a:off x="838200" y="1640273"/>
            <a:ext cx="10515600" cy="4351338"/>
          </a:xfrm>
        </p:spPr>
        <p:txBody>
          <a:bodyPr/>
          <a:lstStyle/>
          <a:p>
            <a:r>
              <a:rPr lang="en-US" dirty="0"/>
              <a:t>Last semester the students attended full-online learning by means of various platforms (Elena, Zoom, WAG, </a:t>
            </a:r>
            <a:r>
              <a:rPr lang="en-US" dirty="0" err="1"/>
              <a:t>etc</a:t>
            </a:r>
            <a:r>
              <a:rPr lang="en-US" dirty="0"/>
              <a:t>). By the end of the semester a student complained to the dean that she/he had failed the course(s) and claimed that the grading procedure was not fair.</a:t>
            </a:r>
          </a:p>
        </p:txBody>
      </p:sp>
    </p:spTree>
    <p:extLst>
      <p:ext uri="{BB962C8B-B14F-4D97-AF65-F5344CB8AC3E}">
        <p14:creationId xmlns:p14="http://schemas.microsoft.com/office/powerpoint/2010/main" val="135556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6516-DF3E-3349-A969-BDF894E3F55F}"/>
              </a:ext>
            </a:extLst>
          </p:cNvPr>
          <p:cNvSpPr>
            <a:spLocks noGrp="1"/>
          </p:cNvSpPr>
          <p:nvPr>
            <p:ph type="title"/>
          </p:nvPr>
        </p:nvSpPr>
        <p:spPr>
          <a:xfrm>
            <a:off x="838200" y="365126"/>
            <a:ext cx="10515600" cy="59870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D6D2431-8300-FA45-9B4E-FA16E909852C}"/>
              </a:ext>
            </a:extLst>
          </p:cNvPr>
          <p:cNvSpPr>
            <a:spLocks noGrp="1"/>
          </p:cNvSpPr>
          <p:nvPr>
            <p:ph idx="1"/>
          </p:nvPr>
        </p:nvSpPr>
        <p:spPr>
          <a:xfrm>
            <a:off x="838200" y="1322173"/>
            <a:ext cx="10515600" cy="4854790"/>
          </a:xfrm>
        </p:spPr>
        <p:txBody>
          <a:bodyPr/>
          <a:lstStyle/>
          <a:p>
            <a:pPr marL="0" indent="0">
              <a:buNone/>
            </a:pPr>
            <a:r>
              <a:rPr lang="en-US" dirty="0"/>
              <a:t>Guiding questions:</a:t>
            </a:r>
          </a:p>
          <a:p>
            <a:pPr>
              <a:buFontTx/>
              <a:buChar char="-"/>
            </a:pPr>
            <a:r>
              <a:rPr lang="en-US" dirty="0"/>
              <a:t>What is the problem?</a:t>
            </a:r>
          </a:p>
          <a:p>
            <a:pPr>
              <a:buFontTx/>
              <a:buChar char="-"/>
            </a:pPr>
            <a:r>
              <a:rPr lang="en-US" dirty="0"/>
              <a:t>What might have caused the problem?</a:t>
            </a:r>
          </a:p>
          <a:p>
            <a:pPr>
              <a:buFontTx/>
              <a:buChar char="-"/>
            </a:pPr>
            <a:r>
              <a:rPr lang="en-US" dirty="0"/>
              <a:t>What evidence can be gathered to support the hypotheses?</a:t>
            </a:r>
          </a:p>
          <a:p>
            <a:pPr>
              <a:buFontTx/>
              <a:buChar char="-"/>
            </a:pPr>
            <a:r>
              <a:rPr lang="en-US" dirty="0"/>
              <a:t>What conclusions can be drawn? What recommendations?</a:t>
            </a:r>
          </a:p>
          <a:p>
            <a:pPr marL="0" indent="0">
              <a:buNone/>
            </a:pPr>
            <a:endParaRPr lang="en-US" dirty="0"/>
          </a:p>
        </p:txBody>
      </p:sp>
    </p:spTree>
    <p:extLst>
      <p:ext uri="{BB962C8B-B14F-4D97-AF65-F5344CB8AC3E}">
        <p14:creationId xmlns:p14="http://schemas.microsoft.com/office/powerpoint/2010/main" val="414295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CEF8-5435-6346-865F-33D8ED27ACFC}"/>
              </a:ext>
            </a:extLst>
          </p:cNvPr>
          <p:cNvSpPr>
            <a:spLocks noGrp="1"/>
          </p:cNvSpPr>
          <p:nvPr>
            <p:ph type="title"/>
          </p:nvPr>
        </p:nvSpPr>
        <p:spPr>
          <a:xfrm>
            <a:off x="838200" y="197709"/>
            <a:ext cx="10515600" cy="617838"/>
          </a:xfrm>
        </p:spPr>
        <p:txBody>
          <a:bodyPr>
            <a:normAutofit fontScale="90000"/>
          </a:bodyPr>
          <a:lstStyle/>
          <a:p>
            <a:r>
              <a:rPr lang="en-US" b="1" dirty="0"/>
              <a:t>Round Table</a:t>
            </a:r>
          </a:p>
        </p:txBody>
      </p:sp>
      <p:sp>
        <p:nvSpPr>
          <p:cNvPr id="3" name="Content Placeholder 2">
            <a:extLst>
              <a:ext uri="{FF2B5EF4-FFF2-40B4-BE49-F238E27FC236}">
                <a16:creationId xmlns:a16="http://schemas.microsoft.com/office/drawing/2014/main" id="{8189A260-D70F-724C-B41F-82A247B966F5}"/>
              </a:ext>
            </a:extLst>
          </p:cNvPr>
          <p:cNvSpPr>
            <a:spLocks noGrp="1"/>
          </p:cNvSpPr>
          <p:nvPr>
            <p:ph idx="1"/>
          </p:nvPr>
        </p:nvSpPr>
        <p:spPr>
          <a:xfrm>
            <a:off x="838200" y="1334530"/>
            <a:ext cx="10515600" cy="4842433"/>
          </a:xfrm>
        </p:spPr>
        <p:txBody>
          <a:bodyPr/>
          <a:lstStyle/>
          <a:p>
            <a:pPr marL="0" indent="0">
              <a:buNone/>
            </a:pPr>
            <a:r>
              <a:rPr lang="en-US" dirty="0"/>
              <a:t>Description:</a:t>
            </a:r>
          </a:p>
          <a:p>
            <a:pPr marL="0" indent="0">
              <a:buNone/>
            </a:pPr>
            <a:r>
              <a:rPr lang="en-US" dirty="0"/>
              <a:t>Students take turn responding to a prompt by writing one or two words or phrases or sentences before passing the paper along to others who do the same. The benefits are to help students focus their attention and give students time to think about their responses. It ensures equal participation among group members.</a:t>
            </a:r>
          </a:p>
        </p:txBody>
      </p:sp>
    </p:spTree>
    <p:extLst>
      <p:ext uri="{BB962C8B-B14F-4D97-AF65-F5344CB8AC3E}">
        <p14:creationId xmlns:p14="http://schemas.microsoft.com/office/powerpoint/2010/main" val="376114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7CEE-0E2D-8040-AD03-6916BC9EDC49}"/>
              </a:ext>
            </a:extLst>
          </p:cNvPr>
          <p:cNvSpPr>
            <a:spLocks noGrp="1"/>
          </p:cNvSpPr>
          <p:nvPr>
            <p:ph type="title"/>
          </p:nvPr>
        </p:nvSpPr>
        <p:spPr>
          <a:xfrm>
            <a:off x="838200" y="365126"/>
            <a:ext cx="10515600" cy="919978"/>
          </a:xfrm>
        </p:spPr>
        <p:txBody>
          <a:bodyPr/>
          <a:lstStyle/>
          <a:p>
            <a:r>
              <a:rPr lang="en-US" b="1" dirty="0"/>
              <a:t>Steps</a:t>
            </a:r>
          </a:p>
        </p:txBody>
      </p:sp>
      <p:sp>
        <p:nvSpPr>
          <p:cNvPr id="3" name="Content Placeholder 2">
            <a:extLst>
              <a:ext uri="{FF2B5EF4-FFF2-40B4-BE49-F238E27FC236}">
                <a16:creationId xmlns:a16="http://schemas.microsoft.com/office/drawing/2014/main" id="{A01E3FC1-E478-3C4E-96A5-6CF8645080A9}"/>
              </a:ext>
            </a:extLst>
          </p:cNvPr>
          <p:cNvSpPr>
            <a:spLocks noGrp="1"/>
          </p:cNvSpPr>
          <p:nvPr>
            <p:ph idx="1"/>
          </p:nvPr>
        </p:nvSpPr>
        <p:spPr>
          <a:xfrm>
            <a:off x="838200" y="1495168"/>
            <a:ext cx="10515600" cy="4681795"/>
          </a:xfrm>
        </p:spPr>
        <p:txBody>
          <a:bodyPr/>
          <a:lstStyle/>
          <a:p>
            <a:pPr marL="514350" indent="-514350">
              <a:buAutoNum type="arabicPeriod"/>
            </a:pPr>
            <a:r>
              <a:rPr lang="en-US" dirty="0"/>
              <a:t>Form groups and inform the prompt to the students.</a:t>
            </a:r>
          </a:p>
          <a:p>
            <a:pPr marL="514350" indent="-514350">
              <a:buAutoNum type="arabicPeriod"/>
            </a:pPr>
            <a:r>
              <a:rPr lang="en-US" dirty="0"/>
              <a:t>Have students identify which group member will begin writing and circulate the paper clockwise.</a:t>
            </a:r>
          </a:p>
          <a:p>
            <a:pPr marL="514350" indent="-514350">
              <a:buAutoNum type="arabicPeriod"/>
            </a:pPr>
            <a:r>
              <a:rPr lang="en-US" dirty="0"/>
              <a:t>Ask the first student to write his/her word/phrase/sentence and then read it aloud so that other students have an opportunity to think about to write next.</a:t>
            </a:r>
          </a:p>
          <a:p>
            <a:pPr marL="514350" indent="-514350">
              <a:buAutoNum type="arabicPeriod"/>
            </a:pPr>
            <a:r>
              <a:rPr lang="en-US" dirty="0"/>
              <a:t>Ask the student to pass the paper to the next student, who follows the same steps.</a:t>
            </a:r>
          </a:p>
          <a:p>
            <a:pPr marL="514350" indent="-514350">
              <a:buAutoNum type="arabicPeriod"/>
            </a:pPr>
            <a:r>
              <a:rPr lang="en-US" dirty="0"/>
              <a:t>Inform the students when time is over and when all members have contributed ideas on the paper.</a:t>
            </a:r>
          </a:p>
          <a:p>
            <a:pPr marL="514350" indent="-514350">
              <a:buAutoNum type="arabicPeriod"/>
            </a:pPr>
            <a:endParaRPr lang="en-US" dirty="0"/>
          </a:p>
          <a:p>
            <a:pPr marL="0" indent="0">
              <a:buNone/>
            </a:pPr>
            <a:r>
              <a:rPr lang="en-US" b="1" dirty="0"/>
              <a:t>Let’s Practice</a:t>
            </a:r>
            <a:endParaRPr lang="en-US" dirty="0"/>
          </a:p>
          <a:p>
            <a:endParaRPr lang="en-US" dirty="0"/>
          </a:p>
        </p:txBody>
      </p:sp>
    </p:spTree>
    <p:extLst>
      <p:ext uri="{BB962C8B-B14F-4D97-AF65-F5344CB8AC3E}">
        <p14:creationId xmlns:p14="http://schemas.microsoft.com/office/powerpoint/2010/main" val="256696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EEE0-C779-CB47-A0D8-1EEB1BCF41E3}"/>
              </a:ext>
            </a:extLst>
          </p:cNvPr>
          <p:cNvSpPr>
            <a:spLocks noGrp="1"/>
          </p:cNvSpPr>
          <p:nvPr>
            <p:ph type="title"/>
          </p:nvPr>
        </p:nvSpPr>
        <p:spPr>
          <a:xfrm>
            <a:off x="677334" y="696097"/>
            <a:ext cx="8596668" cy="1320800"/>
          </a:xfrm>
        </p:spPr>
        <p:txBody>
          <a:bodyPr/>
          <a:lstStyle/>
          <a:p>
            <a:endParaRPr lang="en-US" b="1" dirty="0"/>
          </a:p>
        </p:txBody>
      </p:sp>
      <p:pic>
        <p:nvPicPr>
          <p:cNvPr id="5" name="Content Placeholder 4">
            <a:extLst>
              <a:ext uri="{FF2B5EF4-FFF2-40B4-BE49-F238E27FC236}">
                <a16:creationId xmlns:a16="http://schemas.microsoft.com/office/drawing/2014/main" id="{616D059D-8F02-D244-A009-C3B1E5B2ABB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63906" y="2672556"/>
            <a:ext cx="5629835" cy="2857500"/>
          </a:xfrm>
        </p:spPr>
      </p:pic>
      <p:sp>
        <p:nvSpPr>
          <p:cNvPr id="6" name="TextBox 5">
            <a:extLst>
              <a:ext uri="{FF2B5EF4-FFF2-40B4-BE49-F238E27FC236}">
                <a16:creationId xmlns:a16="http://schemas.microsoft.com/office/drawing/2014/main" id="{967F298D-8DCD-0545-9E78-94009F198B93}"/>
              </a:ext>
            </a:extLst>
          </p:cNvPr>
          <p:cNvSpPr txBox="1"/>
          <p:nvPr/>
        </p:nvSpPr>
        <p:spPr>
          <a:xfrm>
            <a:off x="2563906" y="5530056"/>
            <a:ext cx="5629835" cy="230832"/>
          </a:xfrm>
          <a:prstGeom prst="rect">
            <a:avLst/>
          </a:prstGeom>
          <a:noFill/>
        </p:spPr>
        <p:txBody>
          <a:bodyPr wrap="square" rtlCol="0">
            <a:spAutoFit/>
          </a:bodyPr>
          <a:lstStyle/>
          <a:p>
            <a:r>
              <a:rPr lang="en-US" sz="900">
                <a:hlinkClick r:id="rId3" tooltip="http://kmygraphic.deviantart.com/art/Thank-you-540409532"/>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37681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10FA-F12B-0B45-B790-D5985F430E8C}"/>
              </a:ext>
            </a:extLst>
          </p:cNvPr>
          <p:cNvSpPr>
            <a:spLocks noGrp="1"/>
          </p:cNvSpPr>
          <p:nvPr>
            <p:ph type="title"/>
          </p:nvPr>
        </p:nvSpPr>
        <p:spPr>
          <a:xfrm>
            <a:off x="838200" y="365126"/>
            <a:ext cx="10515600" cy="536918"/>
          </a:xfrm>
        </p:spPr>
        <p:txBody>
          <a:bodyPr>
            <a:normAutofit fontScale="90000"/>
          </a:bodyPr>
          <a:lstStyle/>
          <a:p>
            <a:r>
              <a:rPr lang="en-US" b="1" dirty="0"/>
              <a:t>Points to Discuss:</a:t>
            </a:r>
          </a:p>
        </p:txBody>
      </p:sp>
      <p:sp>
        <p:nvSpPr>
          <p:cNvPr id="3" name="Content Placeholder 2">
            <a:extLst>
              <a:ext uri="{FF2B5EF4-FFF2-40B4-BE49-F238E27FC236}">
                <a16:creationId xmlns:a16="http://schemas.microsoft.com/office/drawing/2014/main" id="{5F0F61AC-6CCC-1E4B-99E3-D94005231CBB}"/>
              </a:ext>
            </a:extLst>
          </p:cNvPr>
          <p:cNvSpPr>
            <a:spLocks noGrp="1"/>
          </p:cNvSpPr>
          <p:nvPr>
            <p:ph idx="1"/>
          </p:nvPr>
        </p:nvSpPr>
        <p:spPr>
          <a:xfrm>
            <a:off x="1680518" y="1285103"/>
            <a:ext cx="9673281" cy="4891860"/>
          </a:xfrm>
        </p:spPr>
        <p:txBody>
          <a:bodyPr/>
          <a:lstStyle/>
          <a:p>
            <a:r>
              <a:rPr lang="en-US" dirty="0"/>
              <a:t>What do we mean by Cooperative Learning?</a:t>
            </a:r>
          </a:p>
          <a:p>
            <a:pPr marL="0" indent="0">
              <a:buNone/>
            </a:pPr>
            <a:r>
              <a:rPr lang="en-US" dirty="0"/>
              <a:t>	*Practice – Online Implementation</a:t>
            </a:r>
          </a:p>
          <a:p>
            <a:r>
              <a:rPr lang="en-US" dirty="0"/>
              <a:t>Cooperative Learning Principles</a:t>
            </a:r>
          </a:p>
          <a:p>
            <a:pPr marL="0" indent="0">
              <a:buNone/>
            </a:pPr>
            <a:r>
              <a:rPr lang="en-US" dirty="0"/>
              <a:t>	*Practice – Online Implementation</a:t>
            </a:r>
          </a:p>
          <a:p>
            <a:r>
              <a:rPr lang="en-US" dirty="0"/>
              <a:t>Cooperative Learning vs Collaborative Learning</a:t>
            </a:r>
          </a:p>
          <a:p>
            <a:r>
              <a:rPr lang="en-US" dirty="0"/>
              <a:t>Collaborative Learning Techniques</a:t>
            </a:r>
          </a:p>
          <a:p>
            <a:pPr marL="0" indent="0">
              <a:buNone/>
            </a:pPr>
            <a:r>
              <a:rPr lang="en-US" dirty="0"/>
              <a:t>	*Practice – Online Implementation</a:t>
            </a:r>
          </a:p>
          <a:p>
            <a:pPr marL="0" indent="0">
              <a:buNone/>
            </a:pPr>
            <a:endParaRPr lang="en-US" dirty="0"/>
          </a:p>
        </p:txBody>
      </p:sp>
    </p:spTree>
    <p:extLst>
      <p:ext uri="{BB962C8B-B14F-4D97-AF65-F5344CB8AC3E}">
        <p14:creationId xmlns:p14="http://schemas.microsoft.com/office/powerpoint/2010/main" val="345427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F747-23ED-9441-9CB8-1009AEEF77CA}"/>
              </a:ext>
            </a:extLst>
          </p:cNvPr>
          <p:cNvSpPr>
            <a:spLocks noGrp="1"/>
          </p:cNvSpPr>
          <p:nvPr>
            <p:ph type="title"/>
          </p:nvPr>
        </p:nvSpPr>
        <p:spPr>
          <a:xfrm>
            <a:off x="838200" y="365125"/>
            <a:ext cx="10515600" cy="579255"/>
          </a:xfrm>
        </p:spPr>
        <p:txBody>
          <a:bodyPr>
            <a:normAutofit fontScale="90000"/>
          </a:bodyPr>
          <a:lstStyle/>
          <a:p>
            <a:r>
              <a:rPr lang="en-US" b="1" dirty="0"/>
              <a:t>Cooperative Learning:</a:t>
            </a:r>
          </a:p>
        </p:txBody>
      </p:sp>
      <p:sp>
        <p:nvSpPr>
          <p:cNvPr id="3" name="Content Placeholder 2">
            <a:extLst>
              <a:ext uri="{FF2B5EF4-FFF2-40B4-BE49-F238E27FC236}">
                <a16:creationId xmlns:a16="http://schemas.microsoft.com/office/drawing/2014/main" id="{4917034E-58F4-8A4E-A395-928732C165F7}"/>
              </a:ext>
            </a:extLst>
          </p:cNvPr>
          <p:cNvSpPr>
            <a:spLocks noGrp="1"/>
          </p:cNvSpPr>
          <p:nvPr>
            <p:ph idx="1"/>
          </p:nvPr>
        </p:nvSpPr>
        <p:spPr>
          <a:xfrm>
            <a:off x="1680518" y="1274164"/>
            <a:ext cx="8995719" cy="4902799"/>
          </a:xfrm>
        </p:spPr>
        <p:txBody>
          <a:bodyPr/>
          <a:lstStyle/>
          <a:p>
            <a:pPr marL="0" indent="0">
              <a:buNone/>
            </a:pPr>
            <a:r>
              <a:rPr lang="en-ID" dirty="0"/>
              <a:t>Cooperative Learning is a teaching method with small, heterogeneous groups of students working together to achieve a shared goal (Kagan, 1994). Students are responsible for their own and teammates' learning.</a:t>
            </a:r>
            <a:endParaRPr lang="en-US" dirty="0"/>
          </a:p>
          <a:p>
            <a:pPr marL="0" indent="0">
              <a:buNone/>
            </a:pPr>
            <a:endParaRPr lang="en-US" dirty="0"/>
          </a:p>
          <a:p>
            <a:pPr marL="0" indent="0">
              <a:buNone/>
            </a:pPr>
            <a:r>
              <a:rPr lang="en-US" dirty="0"/>
              <a:t>The instructional use of small groups allowing students work together to maximize their own and each other’s learning (</a:t>
            </a:r>
            <a:r>
              <a:rPr lang="en-ID" dirty="0"/>
              <a:t>Johnson &amp; Johnson, 1991; </a:t>
            </a:r>
            <a:r>
              <a:rPr lang="en-US" dirty="0"/>
              <a:t>Smith, 1996)</a:t>
            </a:r>
          </a:p>
        </p:txBody>
      </p:sp>
    </p:spTree>
    <p:extLst>
      <p:ext uri="{BB962C8B-B14F-4D97-AF65-F5344CB8AC3E}">
        <p14:creationId xmlns:p14="http://schemas.microsoft.com/office/powerpoint/2010/main" val="201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C0DD-31C6-4A4C-9A6A-83D127E8B7C9}"/>
              </a:ext>
            </a:extLst>
          </p:cNvPr>
          <p:cNvSpPr>
            <a:spLocks noGrp="1"/>
          </p:cNvSpPr>
          <p:nvPr>
            <p:ph type="title"/>
          </p:nvPr>
        </p:nvSpPr>
        <p:spPr>
          <a:xfrm>
            <a:off x="838200" y="365126"/>
            <a:ext cx="10515600" cy="46277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8CD4C3A-2746-BD44-A0CC-F8890D88B3FA}"/>
              </a:ext>
            </a:extLst>
          </p:cNvPr>
          <p:cNvSpPr>
            <a:spLocks noGrp="1"/>
          </p:cNvSpPr>
          <p:nvPr>
            <p:ph idx="1"/>
          </p:nvPr>
        </p:nvSpPr>
        <p:spPr>
          <a:xfrm>
            <a:off x="1581664" y="1173892"/>
            <a:ext cx="9772135" cy="5003071"/>
          </a:xfrm>
        </p:spPr>
        <p:txBody>
          <a:bodyPr/>
          <a:lstStyle/>
          <a:p>
            <a:pPr marL="0" indent="0">
              <a:buNone/>
            </a:pPr>
            <a:r>
              <a:rPr lang="en-ID" dirty="0"/>
              <a:t>Heterogeneous team formation:</a:t>
            </a:r>
          </a:p>
          <a:p>
            <a:pPr>
              <a:buFontTx/>
              <a:buChar char="-"/>
            </a:pPr>
            <a:r>
              <a:rPr lang="en-ID" dirty="0"/>
              <a:t>achievement</a:t>
            </a:r>
          </a:p>
          <a:p>
            <a:pPr>
              <a:buFontTx/>
              <a:buChar char="-"/>
            </a:pPr>
            <a:r>
              <a:rPr lang="en-ID" dirty="0"/>
              <a:t>ability  </a:t>
            </a:r>
          </a:p>
          <a:p>
            <a:pPr>
              <a:buFontTx/>
              <a:buChar char="-"/>
            </a:pPr>
            <a:r>
              <a:rPr lang="en-ID" dirty="0"/>
              <a:t>diligence</a:t>
            </a:r>
          </a:p>
          <a:p>
            <a:pPr>
              <a:buFontTx/>
              <a:buChar char="-"/>
            </a:pPr>
            <a:r>
              <a:rPr lang="en-ID" dirty="0"/>
              <a:t>gender</a:t>
            </a:r>
          </a:p>
          <a:p>
            <a:pPr>
              <a:buFontTx/>
              <a:buChar char="-"/>
            </a:pPr>
            <a:r>
              <a:rPr lang="en-ID" dirty="0"/>
              <a:t>ethnicity </a:t>
            </a:r>
          </a:p>
        </p:txBody>
      </p:sp>
    </p:spTree>
    <p:extLst>
      <p:ext uri="{BB962C8B-B14F-4D97-AF65-F5344CB8AC3E}">
        <p14:creationId xmlns:p14="http://schemas.microsoft.com/office/powerpoint/2010/main" val="77819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B356-5506-6D47-ADC6-FDED8035E8A2}"/>
              </a:ext>
            </a:extLst>
          </p:cNvPr>
          <p:cNvSpPr>
            <a:spLocks noGrp="1"/>
          </p:cNvSpPr>
          <p:nvPr>
            <p:ph type="title"/>
          </p:nvPr>
        </p:nvSpPr>
        <p:spPr>
          <a:xfrm>
            <a:off x="838200" y="365125"/>
            <a:ext cx="10515600" cy="685199"/>
          </a:xfrm>
        </p:spPr>
        <p:txBody>
          <a:bodyPr>
            <a:normAutofit/>
          </a:bodyPr>
          <a:lstStyle/>
          <a:p>
            <a:r>
              <a:rPr lang="en-US" b="1" dirty="0"/>
              <a:t>What is not CL</a:t>
            </a:r>
          </a:p>
        </p:txBody>
      </p:sp>
      <p:sp>
        <p:nvSpPr>
          <p:cNvPr id="3" name="Content Placeholder 2">
            <a:extLst>
              <a:ext uri="{FF2B5EF4-FFF2-40B4-BE49-F238E27FC236}">
                <a16:creationId xmlns:a16="http://schemas.microsoft.com/office/drawing/2014/main" id="{CA4BFBC3-0DF8-8D4B-A60C-39B6092CBA10}"/>
              </a:ext>
            </a:extLst>
          </p:cNvPr>
          <p:cNvSpPr>
            <a:spLocks noGrp="1"/>
          </p:cNvSpPr>
          <p:nvPr>
            <p:ph idx="1"/>
          </p:nvPr>
        </p:nvSpPr>
        <p:spPr>
          <a:xfrm>
            <a:off x="976184" y="1309816"/>
            <a:ext cx="10377616" cy="4867147"/>
          </a:xfrm>
        </p:spPr>
        <p:txBody>
          <a:bodyPr/>
          <a:lstStyle/>
          <a:p>
            <a:pPr>
              <a:buFont typeface="Wingdings" pitchFamily="2" charset="2"/>
              <a:buChar char="ü"/>
            </a:pPr>
            <a:r>
              <a:rPr lang="en-ID" dirty="0"/>
              <a:t>Cooperation is NOT having students sit side-by-side at the same table to talk with each other as they do their individual assignments.</a:t>
            </a:r>
          </a:p>
          <a:p>
            <a:pPr>
              <a:buFont typeface="Wingdings" pitchFamily="2" charset="2"/>
              <a:buChar char="ü"/>
            </a:pPr>
            <a:r>
              <a:rPr lang="en-ID" dirty="0"/>
              <a:t>Cooperation is NOT assigning a report to a group of students where one student does all the work and the others put their names on the product as well. </a:t>
            </a:r>
          </a:p>
          <a:p>
            <a:pPr>
              <a:buFont typeface="Wingdings" pitchFamily="2" charset="2"/>
              <a:buChar char="ü"/>
            </a:pPr>
            <a:r>
              <a:rPr lang="en-ID" dirty="0"/>
              <a:t>Cooperation is NOT having students do a task individually with instructions that the ones who finish first are to help the slower students.</a:t>
            </a:r>
            <a:endParaRPr lang="en-US" dirty="0"/>
          </a:p>
        </p:txBody>
      </p:sp>
    </p:spTree>
    <p:extLst>
      <p:ext uri="{BB962C8B-B14F-4D97-AF65-F5344CB8AC3E}">
        <p14:creationId xmlns:p14="http://schemas.microsoft.com/office/powerpoint/2010/main" val="146801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41B7-F877-374A-9B7E-425EA1AED5D7}"/>
              </a:ext>
            </a:extLst>
          </p:cNvPr>
          <p:cNvSpPr>
            <a:spLocks noGrp="1"/>
          </p:cNvSpPr>
          <p:nvPr>
            <p:ph type="title"/>
          </p:nvPr>
        </p:nvSpPr>
        <p:spPr>
          <a:xfrm>
            <a:off x="838200" y="365126"/>
            <a:ext cx="10515600" cy="759340"/>
          </a:xfrm>
        </p:spPr>
        <p:txBody>
          <a:bodyPr>
            <a:normAutofit/>
          </a:bodyPr>
          <a:lstStyle/>
          <a:p>
            <a:r>
              <a:rPr lang="en-US" b="1" dirty="0"/>
              <a:t>What is CL </a:t>
            </a:r>
          </a:p>
        </p:txBody>
      </p:sp>
      <p:sp>
        <p:nvSpPr>
          <p:cNvPr id="3" name="Content Placeholder 2">
            <a:extLst>
              <a:ext uri="{FF2B5EF4-FFF2-40B4-BE49-F238E27FC236}">
                <a16:creationId xmlns:a16="http://schemas.microsoft.com/office/drawing/2014/main" id="{F828DCFF-0345-3C42-91B9-F42A3035CDEF}"/>
              </a:ext>
            </a:extLst>
          </p:cNvPr>
          <p:cNvSpPr>
            <a:spLocks noGrp="1"/>
          </p:cNvSpPr>
          <p:nvPr>
            <p:ph idx="1"/>
          </p:nvPr>
        </p:nvSpPr>
        <p:spPr>
          <a:xfrm>
            <a:off x="838200" y="1482811"/>
            <a:ext cx="10515600" cy="4694152"/>
          </a:xfrm>
        </p:spPr>
        <p:txBody>
          <a:bodyPr/>
          <a:lstStyle/>
          <a:p>
            <a:pPr marL="514350" indent="-514350">
              <a:buAutoNum type="arabicPeriod"/>
            </a:pPr>
            <a:r>
              <a:rPr lang="en-US" dirty="0"/>
              <a:t>Positive Interdependence</a:t>
            </a:r>
          </a:p>
          <a:p>
            <a:pPr marL="514350" indent="-514350">
              <a:buAutoNum type="arabicPeriod"/>
            </a:pPr>
            <a:r>
              <a:rPr lang="en-US" dirty="0"/>
              <a:t>Individual Accountability</a:t>
            </a:r>
          </a:p>
          <a:p>
            <a:pPr marL="514350" indent="-514350">
              <a:buAutoNum type="arabicPeriod"/>
            </a:pPr>
            <a:r>
              <a:rPr lang="en-US" dirty="0"/>
              <a:t>Face-to-face Interaction</a:t>
            </a:r>
          </a:p>
          <a:p>
            <a:pPr marL="514350" indent="-514350">
              <a:buAutoNum type="arabicPeriod"/>
            </a:pPr>
            <a:r>
              <a:rPr lang="en-US" dirty="0"/>
              <a:t>Social Skill</a:t>
            </a:r>
          </a:p>
          <a:p>
            <a:pPr marL="514350" indent="-514350">
              <a:buFont typeface="Arial" panose="020B0604020202020204" pitchFamily="34" charset="0"/>
              <a:buAutoNum type="arabicPeriod"/>
            </a:pPr>
            <a:r>
              <a:rPr lang="en-US" dirty="0"/>
              <a:t>Group Processing</a:t>
            </a:r>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155991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5C9C-23C2-F541-8156-8C60CD4D5B58}"/>
              </a:ext>
            </a:extLst>
          </p:cNvPr>
          <p:cNvSpPr>
            <a:spLocks noGrp="1"/>
          </p:cNvSpPr>
          <p:nvPr>
            <p:ph type="title"/>
          </p:nvPr>
        </p:nvSpPr>
        <p:spPr>
          <a:xfrm>
            <a:off x="838200" y="365125"/>
            <a:ext cx="10515600" cy="1317371"/>
          </a:xfrm>
        </p:spPr>
        <p:txBody>
          <a:bodyPr>
            <a:normAutofit fontScale="90000"/>
          </a:bodyPr>
          <a:lstStyle/>
          <a:p>
            <a:br>
              <a:rPr lang="en-US" dirty="0"/>
            </a:br>
            <a:br>
              <a:rPr lang="en-US" dirty="0"/>
            </a:br>
            <a:r>
              <a:rPr lang="en-US" b="1" dirty="0"/>
              <a:t>What does the research say?</a:t>
            </a:r>
            <a:br>
              <a:rPr lang="en-US" b="1" dirty="0"/>
            </a:br>
            <a:br>
              <a:rPr lang="en-US" b="1" dirty="0"/>
            </a:br>
            <a:br>
              <a:rPr lang="en-US" dirty="0">
                <a:highlight>
                  <a:srgbClr val="FFFF00"/>
                </a:highlight>
              </a:rPr>
            </a:br>
            <a:endParaRPr lang="en-US" dirty="0">
              <a:highlight>
                <a:srgbClr val="FFFF00"/>
              </a:highlight>
            </a:endParaRPr>
          </a:p>
        </p:txBody>
      </p:sp>
      <p:sp>
        <p:nvSpPr>
          <p:cNvPr id="3" name="Content Placeholder 2">
            <a:extLst>
              <a:ext uri="{FF2B5EF4-FFF2-40B4-BE49-F238E27FC236}">
                <a16:creationId xmlns:a16="http://schemas.microsoft.com/office/drawing/2014/main" id="{28063784-1001-8D42-8464-C39D66618076}"/>
              </a:ext>
            </a:extLst>
          </p:cNvPr>
          <p:cNvSpPr>
            <a:spLocks noGrp="1"/>
          </p:cNvSpPr>
          <p:nvPr>
            <p:ph idx="1"/>
          </p:nvPr>
        </p:nvSpPr>
        <p:spPr>
          <a:xfrm>
            <a:off x="838200" y="2298357"/>
            <a:ext cx="10515600" cy="4194518"/>
          </a:xfrm>
        </p:spPr>
        <p:txBody>
          <a:bodyPr/>
          <a:lstStyle/>
          <a:p>
            <a:pPr marL="0" indent="0">
              <a:buNone/>
            </a:pPr>
            <a:r>
              <a:rPr lang="en-US" sz="3200" dirty="0"/>
              <a:t>Kagan Cooperative Learning:</a:t>
            </a:r>
          </a:p>
          <a:p>
            <a:pPr marL="0" indent="0">
              <a:buNone/>
            </a:pPr>
            <a:endParaRPr lang="en-US" b="1" dirty="0"/>
          </a:p>
          <a:p>
            <a:r>
              <a:rPr lang="en-US" dirty="0"/>
              <a:t>CL boosts academic achievement and reduces achievement gap </a:t>
            </a:r>
          </a:p>
          <a:p>
            <a:r>
              <a:rPr lang="en-US" dirty="0"/>
              <a:t>CL improves individual relations </a:t>
            </a:r>
          </a:p>
          <a:p>
            <a:r>
              <a:rPr lang="en-US" dirty="0"/>
              <a:t>CL is more effective than non-cooperative alternatives for developing understanding, role-taking, compassion, and empathy.</a:t>
            </a:r>
          </a:p>
          <a:p>
            <a:r>
              <a:rPr lang="en-US" dirty="0"/>
              <a:t>CL promotes more acceptance and liking</a:t>
            </a:r>
          </a:p>
          <a:p>
            <a:r>
              <a:rPr lang="en-US" dirty="0"/>
              <a:t>CL builds communication skills, develops self-esteem, increases motivation, reduces disciplines problems </a:t>
            </a:r>
          </a:p>
        </p:txBody>
      </p:sp>
    </p:spTree>
    <p:extLst>
      <p:ext uri="{BB962C8B-B14F-4D97-AF65-F5344CB8AC3E}">
        <p14:creationId xmlns:p14="http://schemas.microsoft.com/office/powerpoint/2010/main" val="173931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8973-34F8-914F-ACD0-CAA2BFD9BF5B}"/>
              </a:ext>
            </a:extLst>
          </p:cNvPr>
          <p:cNvSpPr>
            <a:spLocks noGrp="1"/>
          </p:cNvSpPr>
          <p:nvPr>
            <p:ph type="title"/>
          </p:nvPr>
        </p:nvSpPr>
        <p:spPr>
          <a:xfrm>
            <a:off x="838200" y="197709"/>
            <a:ext cx="10515600" cy="605480"/>
          </a:xfrm>
        </p:spPr>
        <p:txBody>
          <a:bodyPr>
            <a:normAutofit fontScale="90000"/>
          </a:bodyPr>
          <a:lstStyle/>
          <a:p>
            <a:r>
              <a:rPr lang="en-US" b="1" dirty="0"/>
              <a:t>Cooperative Learning</a:t>
            </a:r>
          </a:p>
        </p:txBody>
      </p:sp>
      <p:sp>
        <p:nvSpPr>
          <p:cNvPr id="3" name="Content Placeholder 2">
            <a:extLst>
              <a:ext uri="{FF2B5EF4-FFF2-40B4-BE49-F238E27FC236}">
                <a16:creationId xmlns:a16="http://schemas.microsoft.com/office/drawing/2014/main" id="{5E45B6B0-829A-CF40-A65C-4496EF18D695}"/>
              </a:ext>
            </a:extLst>
          </p:cNvPr>
          <p:cNvSpPr>
            <a:spLocks noGrp="1"/>
          </p:cNvSpPr>
          <p:nvPr>
            <p:ph idx="1"/>
          </p:nvPr>
        </p:nvSpPr>
        <p:spPr>
          <a:xfrm>
            <a:off x="838200" y="1235675"/>
            <a:ext cx="10515600" cy="4941287"/>
          </a:xfrm>
        </p:spPr>
        <p:txBody>
          <a:bodyPr/>
          <a:lstStyle/>
          <a:p>
            <a:r>
              <a:rPr lang="en-US" dirty="0"/>
              <a:t>CL requires students to work together on a common task, sharing information and supporting one another.</a:t>
            </a:r>
          </a:p>
          <a:p>
            <a:r>
              <a:rPr lang="en-US" dirty="0"/>
              <a:t>The teacher retains the traditional dual role of subject matter expert and authority in the classroom. </a:t>
            </a:r>
          </a:p>
          <a:p>
            <a:r>
              <a:rPr lang="en-US" dirty="0"/>
              <a:t>The teacher designs and assigns group learning tasks, manage time and resources, and monitors students’ learning, checking to see that students are on task and that the group process is working well. (</a:t>
            </a:r>
            <a:r>
              <a:rPr lang="en-US" dirty="0" err="1"/>
              <a:t>Cranton</a:t>
            </a:r>
            <a:r>
              <a:rPr lang="en-US" dirty="0"/>
              <a:t>, 1996; Smith, 1996).</a:t>
            </a:r>
          </a:p>
        </p:txBody>
      </p:sp>
    </p:spTree>
    <p:extLst>
      <p:ext uri="{BB962C8B-B14F-4D97-AF65-F5344CB8AC3E}">
        <p14:creationId xmlns:p14="http://schemas.microsoft.com/office/powerpoint/2010/main" val="126340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3B26-2191-9F4B-979A-DE96C208DF70}"/>
              </a:ext>
            </a:extLst>
          </p:cNvPr>
          <p:cNvSpPr>
            <a:spLocks noGrp="1"/>
          </p:cNvSpPr>
          <p:nvPr>
            <p:ph type="title"/>
          </p:nvPr>
        </p:nvSpPr>
        <p:spPr>
          <a:xfrm>
            <a:off x="838200" y="197708"/>
            <a:ext cx="10515600" cy="483329"/>
          </a:xfrm>
        </p:spPr>
        <p:txBody>
          <a:bodyPr>
            <a:normAutofit fontScale="90000"/>
          </a:bodyPr>
          <a:lstStyle/>
          <a:p>
            <a:r>
              <a:rPr lang="en-US" b="1" dirty="0"/>
              <a:t>Collaborative Learning</a:t>
            </a:r>
          </a:p>
        </p:txBody>
      </p:sp>
      <p:sp>
        <p:nvSpPr>
          <p:cNvPr id="3" name="Content Placeholder 2">
            <a:extLst>
              <a:ext uri="{FF2B5EF4-FFF2-40B4-BE49-F238E27FC236}">
                <a16:creationId xmlns:a16="http://schemas.microsoft.com/office/drawing/2014/main" id="{EC9B42A5-4D01-3848-AD47-FD79F03E2B96}"/>
              </a:ext>
            </a:extLst>
          </p:cNvPr>
          <p:cNvSpPr>
            <a:spLocks noGrp="1"/>
          </p:cNvSpPr>
          <p:nvPr>
            <p:ph idx="1"/>
          </p:nvPr>
        </p:nvSpPr>
        <p:spPr>
          <a:xfrm>
            <a:off x="838200" y="1383957"/>
            <a:ext cx="10515600" cy="4793005"/>
          </a:xfrm>
        </p:spPr>
        <p:txBody>
          <a:bodyPr>
            <a:normAutofit/>
          </a:bodyPr>
          <a:lstStyle/>
          <a:p>
            <a:r>
              <a:rPr lang="en-US" dirty="0"/>
              <a:t>Collaborative learning has its home in social constructivism.</a:t>
            </a:r>
          </a:p>
          <a:p>
            <a:r>
              <a:rPr lang="en-US" dirty="0"/>
              <a:t>Collaborative learning occurs when students and faculty work together to create knowledge.</a:t>
            </a:r>
          </a:p>
          <a:p>
            <a:r>
              <a:rPr lang="en-US" dirty="0"/>
              <a:t>It is a pedagogy that people make meaning together and that the process enriches and enlarges them (Matthews, 1996).</a:t>
            </a:r>
          </a:p>
          <a:p>
            <a:r>
              <a:rPr lang="en-US" dirty="0"/>
              <a:t>Knowledge is something people construct  by talking together and reaching agreement (</a:t>
            </a:r>
            <a:r>
              <a:rPr lang="en-US" dirty="0" err="1"/>
              <a:t>Bruffee</a:t>
            </a:r>
            <a:r>
              <a:rPr lang="en-US" dirty="0"/>
              <a:t>, 1993).</a:t>
            </a:r>
          </a:p>
          <a:p>
            <a:r>
              <a:rPr lang="en-US" dirty="0"/>
              <a:t>It is to develop autonomous learning.</a:t>
            </a:r>
          </a:p>
          <a:p>
            <a:r>
              <a:rPr lang="en-US" i="1" dirty="0"/>
              <a:t>Cooperative  education may be appropriate for children (K-12 </a:t>
            </a:r>
            <a:r>
              <a:rPr lang="en-US" i="1" dirty="0" err="1"/>
              <a:t>edu</a:t>
            </a:r>
            <a:r>
              <a:rPr lang="en-US" i="1" dirty="0"/>
              <a:t>), Collaborative learning is more appropriate for college students. </a:t>
            </a:r>
          </a:p>
        </p:txBody>
      </p:sp>
    </p:spTree>
    <p:extLst>
      <p:ext uri="{BB962C8B-B14F-4D97-AF65-F5344CB8AC3E}">
        <p14:creationId xmlns:p14="http://schemas.microsoft.com/office/powerpoint/2010/main" val="4239051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{CC84A66E-85AF-844E-A9D0-1A23B77AB1EB}tf10001060</Template>
  <TotalTime>4021</TotalTime>
  <Words>841</Words>
  <Application>Microsoft Macintosh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Bell MT</vt:lpstr>
      <vt:lpstr>Calibri</vt:lpstr>
      <vt:lpstr>Trebuchet MS</vt:lpstr>
      <vt:lpstr>Wingdings</vt:lpstr>
      <vt:lpstr>Wingdings 3</vt:lpstr>
      <vt:lpstr>Facet</vt:lpstr>
      <vt:lpstr>                                   LEMBAGA PENGEMBANGAN PENDIDIKAN DAN PROFESI   PUSAT LAYANAN BAHASA DAN PELATIHAN PENDIDIKAN          PELATIHAN DOSEN KELAS INTERNASIONAL  </vt:lpstr>
      <vt:lpstr>Points to Discuss:</vt:lpstr>
      <vt:lpstr>Cooperative Learning:</vt:lpstr>
      <vt:lpstr>PowerPoint Presentation</vt:lpstr>
      <vt:lpstr>What is not CL</vt:lpstr>
      <vt:lpstr>What is CL </vt:lpstr>
      <vt:lpstr>  What does the research say?   </vt:lpstr>
      <vt:lpstr>Cooperative Learning</vt:lpstr>
      <vt:lpstr>Collaborative Learning</vt:lpstr>
      <vt:lpstr>Collaborative Learning Techniques</vt:lpstr>
      <vt:lpstr> Case Study </vt:lpstr>
      <vt:lpstr>Sample of an Actual Case</vt:lpstr>
      <vt:lpstr>PowerPoint Presentation</vt:lpstr>
      <vt:lpstr>Round Table</vt:lpstr>
      <vt:lpstr>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LEMBAGA PENGEMBANGAN PENDIDIKAN DAN PROFESI   PUSAT LAYANAN BAHASA DAN PELATIHAN PENDIDIKAN             PELATIHAN DOSEN KELAS INTERNASIONAL  </dc:title>
  <dc:creator>Sri Wahyuni</dc:creator>
  <cp:lastModifiedBy>Sri Wahyuni</cp:lastModifiedBy>
  <cp:revision>12</cp:revision>
  <dcterms:created xsi:type="dcterms:W3CDTF">2022-07-10T13:02:37Z</dcterms:created>
  <dcterms:modified xsi:type="dcterms:W3CDTF">2022-07-14T03:12:13Z</dcterms:modified>
</cp:coreProperties>
</file>