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4" r:id="rId3"/>
    <p:sldId id="260" r:id="rId4"/>
    <p:sldId id="261" r:id="rId5"/>
    <p:sldId id="262" r:id="rId6"/>
    <p:sldId id="276" r:id="rId7"/>
    <p:sldId id="277" r:id="rId8"/>
    <p:sldId id="278" r:id="rId9"/>
    <p:sldId id="280" r:id="rId10"/>
    <p:sldId id="27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6"/>
  </p:normalViewPr>
  <p:slideViewPr>
    <p:cSldViewPr snapToGrid="0" snapToObjects="1">
      <p:cViewPr varScale="1">
        <p:scale>
          <a:sx n="109" d="100"/>
          <a:sy n="109" d="100"/>
        </p:scale>
        <p:origin x="6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A5892-405C-3B49-9002-37A2B126DF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AA44F8-99B5-2D45-A5FF-5FB9F532A9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65FAF4-DBC5-D74C-BA5C-37F066A9DA6F}"/>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5" name="Footer Placeholder 4">
            <a:extLst>
              <a:ext uri="{FF2B5EF4-FFF2-40B4-BE49-F238E27FC236}">
                <a16:creationId xmlns:a16="http://schemas.microsoft.com/office/drawing/2014/main" id="{41C2A62B-F78B-EB41-9922-6F8A22DAB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8A1184-700F-9B43-8384-B0ED094C8F11}"/>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2375951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0C905-2581-9B4C-A1FE-5B3212BD25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A75224-BD93-B548-BDC1-A5E9337164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8412E8-7D66-EA48-8C53-AB2F143434E0}"/>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5" name="Footer Placeholder 4">
            <a:extLst>
              <a:ext uri="{FF2B5EF4-FFF2-40B4-BE49-F238E27FC236}">
                <a16:creationId xmlns:a16="http://schemas.microsoft.com/office/drawing/2014/main" id="{226E2BC5-9350-0947-9404-0FDF29AAE0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C66A65-DAB8-B248-9222-2F37A8BBDB1A}"/>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3653602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A11F27-3211-EC4A-8302-B90E829874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0E5BDE-2F6B-714D-9C12-32DBBC4EF6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C20247-64AB-6D44-B78D-92F992D09A3B}"/>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5" name="Footer Placeholder 4">
            <a:extLst>
              <a:ext uri="{FF2B5EF4-FFF2-40B4-BE49-F238E27FC236}">
                <a16:creationId xmlns:a16="http://schemas.microsoft.com/office/drawing/2014/main" id="{90265E33-450B-EE4B-9103-290E8BB0ED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CBB2B-995C-6A41-9D0A-5CF569B42FF5}"/>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624035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63DD1-3709-FA45-8D36-C2F37D7BFF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27BA0E-A6FB-D942-ACE3-C14E16B05E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D6C81C-BA94-B74F-81A5-C1D5A0C8B981}"/>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5" name="Footer Placeholder 4">
            <a:extLst>
              <a:ext uri="{FF2B5EF4-FFF2-40B4-BE49-F238E27FC236}">
                <a16:creationId xmlns:a16="http://schemas.microsoft.com/office/drawing/2014/main" id="{863DFB75-4F41-0842-A022-163580DFDF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310331-B1A0-354A-B725-47FA45D2DBC0}"/>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2264720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C51DB-566F-774F-9372-961A0E36D5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C774BA-1AD7-224E-B12D-04C9EE629F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D1D238-26FA-8344-BC33-9F09B0EB6C14}"/>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5" name="Footer Placeholder 4">
            <a:extLst>
              <a:ext uri="{FF2B5EF4-FFF2-40B4-BE49-F238E27FC236}">
                <a16:creationId xmlns:a16="http://schemas.microsoft.com/office/drawing/2014/main" id="{D29CAF22-14F4-B247-BCD4-ABB298851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BD1BD5-6C2C-E44B-A6C0-FBEFF694F6BD}"/>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2493309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D443-ADC9-EB4F-8D8F-9EA440378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D4B139-18B9-F84B-923A-CD1911614D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54FE75-9E34-3C4A-A9EC-B1975238B3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A1C52E-11B8-534D-A9DF-754076069CFF}"/>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6" name="Footer Placeholder 5">
            <a:extLst>
              <a:ext uri="{FF2B5EF4-FFF2-40B4-BE49-F238E27FC236}">
                <a16:creationId xmlns:a16="http://schemas.microsoft.com/office/drawing/2014/main" id="{1E51F846-7216-5548-B667-89A0CC9309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E40830-446C-ED40-8D76-C6989DD4FBDC}"/>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236008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98A45-A168-E045-AD57-44234DF5F8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B29B6EB-E3C0-8C40-ADD3-5C2E0ECBDD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A5460C-1293-F441-91B9-882AD9CAC5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4B36A8-9E65-D14B-9290-DBE7D9A127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E6E9DA-B748-CA4B-8221-30B1EE416B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3A2459-8030-9A4C-949B-6ADDB30C5768}"/>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8" name="Footer Placeholder 7">
            <a:extLst>
              <a:ext uri="{FF2B5EF4-FFF2-40B4-BE49-F238E27FC236}">
                <a16:creationId xmlns:a16="http://schemas.microsoft.com/office/drawing/2014/main" id="{B0F722BA-394A-2243-BCBE-1DBE11C587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6A2116-7003-F540-9695-1F8F64DD05B4}"/>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1572950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3714-1F7E-D049-8F69-0095220FAE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FAA878-970B-6D40-B76A-C9FC7D4D50D6}"/>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4" name="Footer Placeholder 3">
            <a:extLst>
              <a:ext uri="{FF2B5EF4-FFF2-40B4-BE49-F238E27FC236}">
                <a16:creationId xmlns:a16="http://schemas.microsoft.com/office/drawing/2014/main" id="{9E319268-4823-6545-ABAC-0D79270A6E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B0F455-06A2-7E42-BD3B-24DC939BA872}"/>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217799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E39775-7002-8C46-A2F7-8B6F006C7BE9}"/>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3" name="Footer Placeholder 2">
            <a:extLst>
              <a:ext uri="{FF2B5EF4-FFF2-40B4-BE49-F238E27FC236}">
                <a16:creationId xmlns:a16="http://schemas.microsoft.com/office/drawing/2014/main" id="{F91FEFCB-05B4-594F-89B6-52C192F2FA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A600D7-2A16-934F-9329-3ACFC251329D}"/>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365764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F08DE-F5FF-D94D-A9D7-44C772B1E9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6501D2-A1C9-AF45-AF68-3FC7627C09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A9600F-824F-4448-AF1E-FA810E21D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4D62B0-F44C-764F-BADC-502ADFE3D0DC}"/>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6" name="Footer Placeholder 5">
            <a:extLst>
              <a:ext uri="{FF2B5EF4-FFF2-40B4-BE49-F238E27FC236}">
                <a16:creationId xmlns:a16="http://schemas.microsoft.com/office/drawing/2014/main" id="{9CA5E8B6-AFC0-2641-82C9-A748CFD29B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566032-6F92-FF45-83CB-E09639103024}"/>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3515226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95BF4-687F-DB40-B87D-8531098268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210E69-A3C0-464A-A96A-96998E5C8A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371EA9-0917-6E40-9FA2-4B011F497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A357B7-DD50-B648-893A-70E397DCBDB0}"/>
              </a:ext>
            </a:extLst>
          </p:cNvPr>
          <p:cNvSpPr>
            <a:spLocks noGrp="1"/>
          </p:cNvSpPr>
          <p:nvPr>
            <p:ph type="dt" sz="half" idx="10"/>
          </p:nvPr>
        </p:nvSpPr>
        <p:spPr/>
        <p:txBody>
          <a:bodyPr/>
          <a:lstStyle/>
          <a:p>
            <a:fld id="{EBCB7016-B769-C047-A202-27AA792B6F17}" type="datetimeFigureOut">
              <a:rPr lang="en-US" smtClean="0"/>
              <a:t>7/14/22</a:t>
            </a:fld>
            <a:endParaRPr lang="en-US"/>
          </a:p>
        </p:txBody>
      </p:sp>
      <p:sp>
        <p:nvSpPr>
          <p:cNvPr id="6" name="Footer Placeholder 5">
            <a:extLst>
              <a:ext uri="{FF2B5EF4-FFF2-40B4-BE49-F238E27FC236}">
                <a16:creationId xmlns:a16="http://schemas.microsoft.com/office/drawing/2014/main" id="{46D7ED31-832C-DD46-B541-77966A617F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5A47F0-58D6-C94B-A8B0-53DEE47C46B2}"/>
              </a:ext>
            </a:extLst>
          </p:cNvPr>
          <p:cNvSpPr>
            <a:spLocks noGrp="1"/>
          </p:cNvSpPr>
          <p:nvPr>
            <p:ph type="sldNum" sz="quarter" idx="12"/>
          </p:nvPr>
        </p:nvSpPr>
        <p:spPr/>
        <p:txBody>
          <a:bodyPr/>
          <a:lstStyle/>
          <a:p>
            <a:fld id="{8DC2499A-BD98-7D4A-B10C-004FFD9DD5C8}" type="slidenum">
              <a:rPr lang="en-US" smtClean="0"/>
              <a:t>‹#›</a:t>
            </a:fld>
            <a:endParaRPr lang="en-US"/>
          </a:p>
        </p:txBody>
      </p:sp>
    </p:spTree>
    <p:extLst>
      <p:ext uri="{BB962C8B-B14F-4D97-AF65-F5344CB8AC3E}">
        <p14:creationId xmlns:p14="http://schemas.microsoft.com/office/powerpoint/2010/main" val="2567497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E9FE9B-594E-0046-854A-BA1D39773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235DA2-F69C-194E-AEA0-2B382A6A05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D433DC-6411-B443-B98D-EC5C887773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B7016-B769-C047-A202-27AA792B6F17}" type="datetimeFigureOut">
              <a:rPr lang="en-US" smtClean="0"/>
              <a:t>7/14/22</a:t>
            </a:fld>
            <a:endParaRPr lang="en-US"/>
          </a:p>
        </p:txBody>
      </p:sp>
      <p:sp>
        <p:nvSpPr>
          <p:cNvPr id="5" name="Footer Placeholder 4">
            <a:extLst>
              <a:ext uri="{FF2B5EF4-FFF2-40B4-BE49-F238E27FC236}">
                <a16:creationId xmlns:a16="http://schemas.microsoft.com/office/drawing/2014/main" id="{6FBB09D0-4CB1-314D-B209-146DC6DFBF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8ADFFE-D5BF-A846-B1B7-7F810A53DB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2499A-BD98-7D4A-B10C-004FFD9DD5C8}" type="slidenum">
              <a:rPr lang="en-US" smtClean="0"/>
              <a:t>‹#›</a:t>
            </a:fld>
            <a:endParaRPr lang="en-US"/>
          </a:p>
        </p:txBody>
      </p:sp>
    </p:spTree>
    <p:extLst>
      <p:ext uri="{BB962C8B-B14F-4D97-AF65-F5344CB8AC3E}">
        <p14:creationId xmlns:p14="http://schemas.microsoft.com/office/powerpoint/2010/main" val="1919821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4678362"/>
          </a:xfrm>
        </p:spPr>
        <p:txBody>
          <a:bodyPr/>
          <a:lstStyle/>
          <a:p>
            <a:r>
              <a:rPr lang="en-US" b="1" dirty="0"/>
              <a:t>JIGSAW</a:t>
            </a:r>
            <a:br>
              <a:rPr lang="en-US" b="1" dirty="0"/>
            </a:br>
            <a:r>
              <a:rPr lang="en-US" b="1" dirty="0"/>
              <a:t>(</a:t>
            </a:r>
            <a:r>
              <a:rPr lang="en-US" b="1" dirty="0" err="1"/>
              <a:t>Slavin</a:t>
            </a:r>
            <a:r>
              <a:rPr lang="en-US" b="1" dirty="0"/>
              <a:t>, 1990)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55AD-DE69-704B-A23B-C47E3CF9F8AD}"/>
              </a:ext>
            </a:extLst>
          </p:cNvPr>
          <p:cNvSpPr>
            <a:spLocks noGrp="1"/>
          </p:cNvSpPr>
          <p:nvPr>
            <p:ph type="title"/>
          </p:nvPr>
        </p:nvSpPr>
        <p:spPr>
          <a:xfrm>
            <a:off x="838200" y="365125"/>
            <a:ext cx="10515600" cy="672843"/>
          </a:xfrm>
        </p:spPr>
        <p:txBody>
          <a:bodyPr>
            <a:normAutofit fontScale="90000"/>
          </a:bodyPr>
          <a:lstStyle/>
          <a:p>
            <a:r>
              <a:rPr lang="en-ID" b="1" dirty="0"/>
              <a:t>5. Group Processing</a:t>
            </a:r>
            <a:endParaRPr lang="en-US" b="1" dirty="0"/>
          </a:p>
        </p:txBody>
      </p:sp>
      <p:sp>
        <p:nvSpPr>
          <p:cNvPr id="3" name="Content Placeholder 2">
            <a:extLst>
              <a:ext uri="{FF2B5EF4-FFF2-40B4-BE49-F238E27FC236}">
                <a16:creationId xmlns:a16="http://schemas.microsoft.com/office/drawing/2014/main" id="{4807A4B9-E8F0-B041-8E95-9A9EDC1ED182}"/>
              </a:ext>
            </a:extLst>
          </p:cNvPr>
          <p:cNvSpPr>
            <a:spLocks noGrp="1"/>
          </p:cNvSpPr>
          <p:nvPr>
            <p:ph idx="1"/>
          </p:nvPr>
        </p:nvSpPr>
        <p:spPr>
          <a:xfrm>
            <a:off x="838200" y="1383958"/>
            <a:ext cx="10515600" cy="4793006"/>
          </a:xfrm>
        </p:spPr>
        <p:txBody>
          <a:bodyPr>
            <a:normAutofit fontScale="92500" lnSpcReduction="10000"/>
          </a:bodyPr>
          <a:lstStyle/>
          <a:p>
            <a:pPr marL="0" indent="0">
              <a:buNone/>
            </a:pPr>
            <a:r>
              <a:rPr lang="en-ID" dirty="0"/>
              <a:t>Teachers (professors) need to ensure that members of each cooperative learning group discuss how well they are achieving their goals and maintaining effective working relationships. Groups need to describe what member actions are helpful and unhelpful and make decisions about what to continue or change. Such processing enables learning groups to focus on group maintenance, facilitates the learning of collaborative skills, ensures that members receive feedback on their participation, and reminds students to practice collaborative skills consistently. Some of the keys to successful processing are allowing sufficient time for it to take place, maintaining student involvement in processing, reminding students to use their teamwork skills during processing, and ensuring that clear expectations as to the purpose of processing have been communicated. A common procedure for group processing is to ask each group to list at least three things the group did well and at least one thing that could be improved.</a:t>
            </a:r>
            <a:endParaRPr lang="en-US" dirty="0"/>
          </a:p>
        </p:txBody>
      </p:sp>
    </p:spTree>
    <p:extLst>
      <p:ext uri="{BB962C8B-B14F-4D97-AF65-F5344CB8AC3E}">
        <p14:creationId xmlns:p14="http://schemas.microsoft.com/office/powerpoint/2010/main" val="2184730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1874-9CCF-5A46-AAEC-4D9FCA7A1934}"/>
              </a:ext>
            </a:extLst>
          </p:cNvPr>
          <p:cNvSpPr>
            <a:spLocks noGrp="1"/>
          </p:cNvSpPr>
          <p:nvPr>
            <p:ph type="title"/>
          </p:nvPr>
        </p:nvSpPr>
        <p:spPr>
          <a:xfrm>
            <a:off x="838200" y="365125"/>
            <a:ext cx="10515600" cy="622847"/>
          </a:xfrm>
        </p:spPr>
        <p:txBody>
          <a:bodyPr>
            <a:normAutofit fontScale="90000"/>
          </a:bodyPr>
          <a:lstStyle/>
          <a:p>
            <a:r>
              <a:rPr lang="en-US" b="1" dirty="0"/>
              <a:t>Description and Purpose</a:t>
            </a:r>
          </a:p>
        </p:txBody>
      </p:sp>
      <p:sp>
        <p:nvSpPr>
          <p:cNvPr id="3" name="Content Placeholder 2">
            <a:extLst>
              <a:ext uri="{FF2B5EF4-FFF2-40B4-BE49-F238E27FC236}">
                <a16:creationId xmlns:a16="http://schemas.microsoft.com/office/drawing/2014/main" id="{3960B045-A60D-914B-A003-90FF6F5E181C}"/>
              </a:ext>
            </a:extLst>
          </p:cNvPr>
          <p:cNvSpPr>
            <a:spLocks noGrp="1"/>
          </p:cNvSpPr>
          <p:nvPr>
            <p:ph idx="1"/>
          </p:nvPr>
        </p:nvSpPr>
        <p:spPr>
          <a:xfrm>
            <a:off x="838200" y="1397876"/>
            <a:ext cx="10515600" cy="4779087"/>
          </a:xfrm>
        </p:spPr>
        <p:txBody>
          <a:bodyPr/>
          <a:lstStyle/>
          <a:p>
            <a:pPr marL="0" indent="0">
              <a:buNone/>
            </a:pPr>
            <a:r>
              <a:rPr lang="en-US" dirty="0"/>
              <a:t>Students work in small groups to develop knowledge about a given topic and formulate ways of teaching it to others . Jigsaw is helpful to motivate students to accept responsibility for learning something well enough to teach it to their peers and allows each student to be the spotlight.</a:t>
            </a:r>
          </a:p>
        </p:txBody>
      </p:sp>
    </p:spTree>
    <p:extLst>
      <p:ext uri="{BB962C8B-B14F-4D97-AF65-F5344CB8AC3E}">
        <p14:creationId xmlns:p14="http://schemas.microsoft.com/office/powerpoint/2010/main" val="3107010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8906"/>
          </a:xfrm>
        </p:spPr>
        <p:txBody>
          <a:bodyPr/>
          <a:lstStyle/>
          <a:p>
            <a:r>
              <a:rPr lang="en-US" b="1" dirty="0"/>
              <a:t>Procedure</a:t>
            </a:r>
          </a:p>
        </p:txBody>
      </p:sp>
      <p:sp>
        <p:nvSpPr>
          <p:cNvPr id="3" name="Content Placeholder 2"/>
          <p:cNvSpPr>
            <a:spLocks noGrp="1"/>
          </p:cNvSpPr>
          <p:nvPr>
            <p:ph idx="1"/>
          </p:nvPr>
        </p:nvSpPr>
        <p:spPr/>
        <p:txBody>
          <a:bodyPr/>
          <a:lstStyle/>
          <a:p>
            <a:pPr>
              <a:buNone/>
            </a:pPr>
            <a:r>
              <a:rPr lang="en-US" dirty="0"/>
              <a:t>1. Course members form groups of 5 (HOME GROUP)</a:t>
            </a:r>
          </a:p>
          <a:p>
            <a:pPr>
              <a:buNone/>
            </a:pPr>
            <a:r>
              <a:rPr lang="en-US" dirty="0"/>
              <a:t>2. Each person has a different number/label; 1 - 5</a:t>
            </a:r>
          </a:p>
          <a:p>
            <a:pPr>
              <a:buNone/>
            </a:pPr>
            <a:r>
              <a:rPr lang="en-US" dirty="0"/>
              <a:t>3. Each person receives the section of the handout.</a:t>
            </a:r>
          </a:p>
          <a:p>
            <a:pPr>
              <a:buNone/>
            </a:pPr>
            <a:r>
              <a:rPr lang="en-US" dirty="0"/>
              <a:t>4. Each person reads and learns the section.</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2034"/>
          </a:xfrm>
        </p:spPr>
        <p:txBody>
          <a:bodyPr/>
          <a:lstStyle/>
          <a:p>
            <a:r>
              <a:rPr lang="en-US" b="1" dirty="0"/>
              <a:t>Procedure</a:t>
            </a:r>
          </a:p>
        </p:txBody>
      </p:sp>
      <p:sp>
        <p:nvSpPr>
          <p:cNvPr id="3" name="Content Placeholder 2"/>
          <p:cNvSpPr>
            <a:spLocks noGrp="1"/>
          </p:cNvSpPr>
          <p:nvPr>
            <p:ph idx="1"/>
          </p:nvPr>
        </p:nvSpPr>
        <p:spPr/>
        <p:txBody>
          <a:bodyPr/>
          <a:lstStyle/>
          <a:p>
            <a:pPr>
              <a:buNone/>
            </a:pPr>
            <a:r>
              <a:rPr lang="en-US" dirty="0"/>
              <a:t>5. Each person leaves their home team and forms a group with people who have the same number/discussion topic. (EXPERT GROUP)</a:t>
            </a:r>
          </a:p>
          <a:p>
            <a:pPr>
              <a:buNone/>
            </a:pPr>
            <a:r>
              <a:rPr lang="en-US" dirty="0"/>
              <a:t>	The expert team’s task has two parts:</a:t>
            </a:r>
          </a:p>
          <a:p>
            <a:pPr>
              <a:buNone/>
            </a:pPr>
            <a:r>
              <a:rPr lang="en-US" dirty="0"/>
              <a:t>	1). To learn their section well</a:t>
            </a:r>
          </a:p>
          <a:p>
            <a:pPr>
              <a:buNone/>
            </a:pPr>
            <a:r>
              <a:rPr lang="en-US" dirty="0"/>
              <a:t>	2). To be ready to teach their group members when they return to their home team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65125"/>
            <a:ext cx="10439400" cy="801523"/>
          </a:xfrm>
        </p:spPr>
        <p:txBody>
          <a:bodyPr/>
          <a:lstStyle/>
          <a:p>
            <a:r>
              <a:rPr lang="en-US" b="1" dirty="0"/>
              <a:t>Procedure</a:t>
            </a:r>
          </a:p>
        </p:txBody>
      </p:sp>
      <p:sp>
        <p:nvSpPr>
          <p:cNvPr id="3" name="Content Placeholder 2"/>
          <p:cNvSpPr>
            <a:spLocks noGrp="1"/>
          </p:cNvSpPr>
          <p:nvPr>
            <p:ph idx="1"/>
          </p:nvPr>
        </p:nvSpPr>
        <p:spPr/>
        <p:txBody>
          <a:bodyPr/>
          <a:lstStyle/>
          <a:p>
            <a:pPr>
              <a:buNone/>
            </a:pPr>
            <a:r>
              <a:rPr lang="en-US" dirty="0"/>
              <a:t>6. People break up the ‘expert teams’ return to their ‘home teams’.</a:t>
            </a:r>
          </a:p>
          <a:p>
            <a:pPr>
              <a:buNone/>
            </a:pPr>
            <a:r>
              <a:rPr lang="en-US" dirty="0"/>
              <a:t>7. Person 1 has 1 minute to teach their section to the other members of their home team; they should be teaching, not reading from the handout.</a:t>
            </a:r>
          </a:p>
          <a:p>
            <a:pPr>
              <a:buNone/>
            </a:pPr>
            <a:endParaRPr lang="en-US" dirty="0"/>
          </a:p>
          <a:p>
            <a:pPr>
              <a:buNone/>
            </a:pPr>
            <a:r>
              <a:rPr lang="en-US" b="1" dirty="0"/>
              <a:t>Let’s Practice</a:t>
            </a:r>
          </a:p>
          <a:p>
            <a:pPr>
              <a:buNone/>
            </a:pPr>
            <a:endParaRPr lang="en-US" dirty="0"/>
          </a:p>
          <a:p>
            <a:pPr>
              <a:buNone/>
            </a:pPr>
            <a:r>
              <a:rPr 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7DDD9-18B0-8841-A300-D340C5B66DDB}"/>
              </a:ext>
            </a:extLst>
          </p:cNvPr>
          <p:cNvSpPr>
            <a:spLocks noGrp="1"/>
          </p:cNvSpPr>
          <p:nvPr>
            <p:ph type="title"/>
          </p:nvPr>
        </p:nvSpPr>
        <p:spPr>
          <a:xfrm>
            <a:off x="838200" y="247136"/>
            <a:ext cx="10515600" cy="716692"/>
          </a:xfrm>
        </p:spPr>
        <p:txBody>
          <a:bodyPr/>
          <a:lstStyle/>
          <a:p>
            <a:r>
              <a:rPr lang="en-ID" b="1" dirty="0"/>
              <a:t>1.Positive Interdependence</a:t>
            </a:r>
            <a:endParaRPr lang="en-US" b="1" dirty="0"/>
          </a:p>
        </p:txBody>
      </p:sp>
      <p:sp>
        <p:nvSpPr>
          <p:cNvPr id="3" name="Content Placeholder 2">
            <a:extLst>
              <a:ext uri="{FF2B5EF4-FFF2-40B4-BE49-F238E27FC236}">
                <a16:creationId xmlns:a16="http://schemas.microsoft.com/office/drawing/2014/main" id="{BD66239D-D81A-1747-83DE-52DE3B15AD70}"/>
              </a:ext>
            </a:extLst>
          </p:cNvPr>
          <p:cNvSpPr>
            <a:spLocks noGrp="1"/>
          </p:cNvSpPr>
          <p:nvPr>
            <p:ph idx="1"/>
          </p:nvPr>
        </p:nvSpPr>
        <p:spPr>
          <a:xfrm>
            <a:off x="838200" y="1322173"/>
            <a:ext cx="10515600" cy="4854790"/>
          </a:xfrm>
        </p:spPr>
        <p:txBody>
          <a:bodyPr>
            <a:normAutofit fontScale="92500"/>
          </a:bodyPr>
          <a:lstStyle/>
          <a:p>
            <a:pPr marL="0" indent="0">
              <a:buNone/>
            </a:pPr>
            <a:r>
              <a:rPr lang="en-ID" dirty="0"/>
              <a:t>The heart of cooperative learning is positive interdependence. Students must believe that they are linked with others in a way that one cannot succeed unless the other members of the group succeed (and vice versa). Students are working together to get the job done. In other words, students must perceive that they "sink or swim together."  Positive interdependence may be structured by asking group members to (1) agree on an answer for the group (group product--goal interdependence), (2) making sure each member can explain the groups' answer (learning goal interdependence), and (3) fulfilling assigned role responsibilities (role interdependence). Other ways of structuring positive interdependence include having common rewards such as a shared grade (reward interdependence), shared resources (resource interdependence), or a division of </a:t>
            </a:r>
            <a:r>
              <a:rPr lang="en-ID" dirty="0" err="1"/>
              <a:t>labor</a:t>
            </a:r>
            <a:r>
              <a:rPr lang="en-ID" dirty="0"/>
              <a:t> (task interdependence).</a:t>
            </a:r>
            <a:endParaRPr lang="en-US" dirty="0"/>
          </a:p>
        </p:txBody>
      </p:sp>
    </p:spTree>
    <p:extLst>
      <p:ext uri="{BB962C8B-B14F-4D97-AF65-F5344CB8AC3E}">
        <p14:creationId xmlns:p14="http://schemas.microsoft.com/office/powerpoint/2010/main" val="3315752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99A4F-B06A-4042-B732-708D0921198B}"/>
              </a:ext>
            </a:extLst>
          </p:cNvPr>
          <p:cNvSpPr>
            <a:spLocks noGrp="1"/>
          </p:cNvSpPr>
          <p:nvPr>
            <p:ph type="title"/>
          </p:nvPr>
        </p:nvSpPr>
        <p:spPr/>
        <p:txBody>
          <a:bodyPr/>
          <a:lstStyle/>
          <a:p>
            <a:r>
              <a:rPr lang="en-ID" b="1" dirty="0"/>
              <a:t>2. Individual Accountability/Personal Responsibility</a:t>
            </a:r>
            <a:endParaRPr lang="en-US" b="1" dirty="0"/>
          </a:p>
        </p:txBody>
      </p:sp>
      <p:sp>
        <p:nvSpPr>
          <p:cNvPr id="3" name="Content Placeholder 2">
            <a:extLst>
              <a:ext uri="{FF2B5EF4-FFF2-40B4-BE49-F238E27FC236}">
                <a16:creationId xmlns:a16="http://schemas.microsoft.com/office/drawing/2014/main" id="{FE9A910C-7BBF-1644-9EBF-99B549D4F215}"/>
              </a:ext>
            </a:extLst>
          </p:cNvPr>
          <p:cNvSpPr>
            <a:spLocks noGrp="1"/>
          </p:cNvSpPr>
          <p:nvPr>
            <p:ph idx="1"/>
          </p:nvPr>
        </p:nvSpPr>
        <p:spPr/>
        <p:txBody>
          <a:bodyPr>
            <a:normAutofit fontScale="92500" lnSpcReduction="10000"/>
          </a:bodyPr>
          <a:lstStyle/>
          <a:p>
            <a:pPr marL="0" indent="0">
              <a:buNone/>
            </a:pPr>
            <a:r>
              <a:rPr lang="en-ID" dirty="0"/>
              <a:t>The purpose of cooperative learning groups is to make each member a stronger individual in his or her own right. Students learn together so that they can subsequently perform better as individuals. To ensure that each member is strengthened, students are held individually accountable to do their share of the work. The performance of each individual student is assessed and the results given back to the individual and perhaps to the group. The group needs to know who needs more assistance in completing the assignment, and group members need to know they cannot "hitch-hike" on the work of others. Common ways to structure individual accountability include giving an individual exam to each student, randomly calling on individual students to present their group's answer, and giving an individual oral exam while monitoring group work. </a:t>
            </a:r>
            <a:endParaRPr lang="en-US" dirty="0"/>
          </a:p>
        </p:txBody>
      </p:sp>
    </p:spTree>
    <p:extLst>
      <p:ext uri="{BB962C8B-B14F-4D97-AF65-F5344CB8AC3E}">
        <p14:creationId xmlns:p14="http://schemas.microsoft.com/office/powerpoint/2010/main" val="305003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758B3-33BC-4140-9E8D-D5B0EE2E1849}"/>
              </a:ext>
            </a:extLst>
          </p:cNvPr>
          <p:cNvSpPr>
            <a:spLocks noGrp="1"/>
          </p:cNvSpPr>
          <p:nvPr>
            <p:ph type="title"/>
          </p:nvPr>
        </p:nvSpPr>
        <p:spPr>
          <a:xfrm>
            <a:off x="838200" y="365126"/>
            <a:ext cx="10515600" cy="598702"/>
          </a:xfrm>
        </p:spPr>
        <p:txBody>
          <a:bodyPr>
            <a:normAutofit fontScale="90000"/>
          </a:bodyPr>
          <a:lstStyle/>
          <a:p>
            <a:r>
              <a:rPr lang="en-ID" b="1" dirty="0"/>
              <a:t>3. Face-to-Face Promotive Interaction</a:t>
            </a:r>
            <a:endParaRPr lang="en-US" b="1" dirty="0"/>
          </a:p>
        </p:txBody>
      </p:sp>
      <p:sp>
        <p:nvSpPr>
          <p:cNvPr id="3" name="Content Placeholder 2">
            <a:extLst>
              <a:ext uri="{FF2B5EF4-FFF2-40B4-BE49-F238E27FC236}">
                <a16:creationId xmlns:a16="http://schemas.microsoft.com/office/drawing/2014/main" id="{AD9FED76-BA8B-9D46-9AD1-1E1F70785C2F}"/>
              </a:ext>
            </a:extLst>
          </p:cNvPr>
          <p:cNvSpPr>
            <a:spLocks noGrp="1"/>
          </p:cNvSpPr>
          <p:nvPr>
            <p:ph idx="1"/>
          </p:nvPr>
        </p:nvSpPr>
        <p:spPr>
          <a:xfrm>
            <a:off x="838200" y="1297459"/>
            <a:ext cx="10515600" cy="4879504"/>
          </a:xfrm>
        </p:spPr>
        <p:txBody>
          <a:bodyPr/>
          <a:lstStyle/>
          <a:p>
            <a:pPr marL="0" indent="0">
              <a:buNone/>
            </a:pPr>
            <a:r>
              <a:rPr lang="en-ID" dirty="0"/>
              <a:t>Once a teacher (professor) establishes positive interdependence, he or she must ensure that students interact to help each other accomplish the task and promote each other's success. Students are expected to explain orally to each other how to solve problems, discuss with each other the nature of the concepts and strategies being learned, teach their knowledge to classmates, explain to each other the connections between present and past learning, and help, encourage, and support each other's efforts to learn. Silent students are uninvolved students who are not contributing to the learning of others or themselves.</a:t>
            </a:r>
            <a:endParaRPr lang="en-US" dirty="0"/>
          </a:p>
        </p:txBody>
      </p:sp>
    </p:spTree>
    <p:extLst>
      <p:ext uri="{BB962C8B-B14F-4D97-AF65-F5344CB8AC3E}">
        <p14:creationId xmlns:p14="http://schemas.microsoft.com/office/powerpoint/2010/main" val="97593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F7E6C-12F2-3249-A456-92FD6AC1CBF2}"/>
              </a:ext>
            </a:extLst>
          </p:cNvPr>
          <p:cNvSpPr>
            <a:spLocks noGrp="1"/>
          </p:cNvSpPr>
          <p:nvPr>
            <p:ph type="title"/>
          </p:nvPr>
        </p:nvSpPr>
        <p:spPr>
          <a:xfrm>
            <a:off x="838200" y="365125"/>
            <a:ext cx="10515600" cy="685199"/>
          </a:xfrm>
        </p:spPr>
        <p:txBody>
          <a:bodyPr>
            <a:normAutofit fontScale="90000"/>
          </a:bodyPr>
          <a:lstStyle/>
          <a:p>
            <a:r>
              <a:rPr lang="en-ID" b="1" dirty="0"/>
              <a:t>4. Teamwork/Social Skills</a:t>
            </a:r>
            <a:endParaRPr lang="en-US" dirty="0"/>
          </a:p>
        </p:txBody>
      </p:sp>
      <p:sp>
        <p:nvSpPr>
          <p:cNvPr id="3" name="Content Placeholder 2">
            <a:extLst>
              <a:ext uri="{FF2B5EF4-FFF2-40B4-BE49-F238E27FC236}">
                <a16:creationId xmlns:a16="http://schemas.microsoft.com/office/drawing/2014/main" id="{8ABDA21A-ED33-B143-8B5D-2ABF9398A208}"/>
              </a:ext>
            </a:extLst>
          </p:cNvPr>
          <p:cNvSpPr>
            <a:spLocks noGrp="1"/>
          </p:cNvSpPr>
          <p:nvPr>
            <p:ph idx="1"/>
          </p:nvPr>
        </p:nvSpPr>
        <p:spPr>
          <a:xfrm>
            <a:off x="838200" y="1532238"/>
            <a:ext cx="10515600" cy="4644725"/>
          </a:xfrm>
        </p:spPr>
        <p:txBody>
          <a:bodyPr>
            <a:normAutofit fontScale="92500" lnSpcReduction="10000"/>
          </a:bodyPr>
          <a:lstStyle/>
          <a:p>
            <a:pPr marL="0" indent="0">
              <a:buNone/>
            </a:pPr>
            <a:r>
              <a:rPr lang="en-ID" dirty="0"/>
              <a:t>Contributing to the success of a cooperative effort requires teamwork skills. Students must have and use the needed leadership, decision-making, trust building, communication, and conflict-management skills. These skills have to be taught just as purposefully and precisely as academic skills. Many students have never worked cooperatively in learning situations and, therefore, lack the needed teamwork skills for doing so effectively. Faculty often introduce and emphasize teamwork skills through assigning differentiated roles to each group member. For example, students learn about the challenge of documenting group work by serving as the </a:t>
            </a:r>
            <a:r>
              <a:rPr lang="en-ID" i="1" dirty="0"/>
              <a:t>task recorder</a:t>
            </a:r>
            <a:r>
              <a:rPr lang="en-ID" dirty="0"/>
              <a:t>, the importance of developing strategy and talking about how the group is working by serving as </a:t>
            </a:r>
            <a:r>
              <a:rPr lang="en-ID" i="1" dirty="0"/>
              <a:t>process recorder</a:t>
            </a:r>
            <a:r>
              <a:rPr lang="en-ID" dirty="0"/>
              <a:t>, providing direction to the group by serving as </a:t>
            </a:r>
            <a:r>
              <a:rPr lang="en-ID" i="1" dirty="0"/>
              <a:t>coordinator</a:t>
            </a:r>
            <a:r>
              <a:rPr lang="en-ID" dirty="0"/>
              <a:t>, and the difficulty of ensuring that everyone in the group understands and can explain by serving as the </a:t>
            </a:r>
            <a:r>
              <a:rPr lang="en-ID" i="1" dirty="0"/>
              <a:t>checker</a:t>
            </a:r>
            <a:r>
              <a:rPr lang="en-ID" dirty="0"/>
              <a:t>. </a:t>
            </a:r>
            <a:endParaRPr lang="en-US" dirty="0"/>
          </a:p>
        </p:txBody>
      </p:sp>
    </p:spTree>
    <p:extLst>
      <p:ext uri="{BB962C8B-B14F-4D97-AF65-F5344CB8AC3E}">
        <p14:creationId xmlns:p14="http://schemas.microsoft.com/office/powerpoint/2010/main" val="4108036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973</Words>
  <Application>Microsoft Macintosh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JIGSAW (Slavin, 1990)</vt:lpstr>
      <vt:lpstr>Description and Purpose</vt:lpstr>
      <vt:lpstr>Procedure</vt:lpstr>
      <vt:lpstr>Procedure</vt:lpstr>
      <vt:lpstr>Procedure</vt:lpstr>
      <vt:lpstr>1.Positive Interdependence</vt:lpstr>
      <vt:lpstr>2. Individual Accountability/Personal Responsibility</vt:lpstr>
      <vt:lpstr>3. Face-to-Face Promotive Interaction</vt:lpstr>
      <vt:lpstr>4. Teamwork/Social Skills</vt:lpstr>
      <vt:lpstr>5. Group Processing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JIGSAW (Slavin, 1990)</dc:title>
  <dc:creator>Sri Wahyuni</dc:creator>
  <cp:lastModifiedBy>Sri Wahyuni</cp:lastModifiedBy>
  <cp:revision>3</cp:revision>
  <dcterms:created xsi:type="dcterms:W3CDTF">2022-07-14T00:22:48Z</dcterms:created>
  <dcterms:modified xsi:type="dcterms:W3CDTF">2022-07-14T03:14:05Z</dcterms:modified>
</cp:coreProperties>
</file>